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9" r:id="rId3"/>
    <p:sldId id="511" r:id="rId4"/>
    <p:sldId id="264" r:id="rId5"/>
    <p:sldId id="512" r:id="rId6"/>
    <p:sldId id="258" r:id="rId7"/>
    <p:sldId id="509" r:id="rId8"/>
    <p:sldId id="510" r:id="rId9"/>
    <p:sldId id="500" r:id="rId10"/>
    <p:sldId id="497" r:id="rId11"/>
    <p:sldId id="273" r:id="rId12"/>
    <p:sldId id="538" r:id="rId13"/>
    <p:sldId id="529" r:id="rId14"/>
    <p:sldId id="274" r:id="rId15"/>
    <p:sldId id="530" r:id="rId16"/>
    <p:sldId id="513" r:id="rId17"/>
    <p:sldId id="531" r:id="rId18"/>
    <p:sldId id="532" r:id="rId19"/>
    <p:sldId id="533" r:id="rId20"/>
    <p:sldId id="534" r:id="rId21"/>
    <p:sldId id="535" r:id="rId22"/>
    <p:sldId id="536" r:id="rId23"/>
    <p:sldId id="516" r:id="rId24"/>
    <p:sldId id="281" r:id="rId25"/>
    <p:sldId id="257" r:id="rId26"/>
    <p:sldId id="268" r:id="rId27"/>
    <p:sldId id="271" r:id="rId28"/>
    <p:sldId id="275" r:id="rId29"/>
    <p:sldId id="506" r:id="rId30"/>
    <p:sldId id="285" r:id="rId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1" autoAdjust="0"/>
    <p:restoredTop sz="88101"/>
  </p:normalViewPr>
  <p:slideViewPr>
    <p:cSldViewPr snapToGrid="0">
      <p:cViewPr varScale="1">
        <p:scale>
          <a:sx n="115" d="100"/>
          <a:sy n="115" d="100"/>
        </p:scale>
        <p:origin x="955"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2BEC2-4902-4259-8B16-725DDF6C7B2F}" type="datetimeFigureOut">
              <a:rPr lang="sv-SE" smtClean="0"/>
              <a:t>2023-09-21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0E6F6-99A4-4FFF-975F-0F07A0004443}" type="slidenum">
              <a:rPr lang="sv-SE" smtClean="0"/>
              <a:t>‹#›</a:t>
            </a:fld>
            <a:endParaRPr lang="sv-SE"/>
          </a:p>
        </p:txBody>
      </p:sp>
    </p:spTree>
    <p:extLst>
      <p:ext uri="{BB962C8B-B14F-4D97-AF65-F5344CB8AC3E}">
        <p14:creationId xmlns:p14="http://schemas.microsoft.com/office/powerpoint/2010/main" val="3405765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t>
            </a:r>
          </a:p>
        </p:txBody>
      </p:sp>
      <p:sp>
        <p:nvSpPr>
          <p:cNvPr id="4" name="Platshållare för bildnummer 3"/>
          <p:cNvSpPr>
            <a:spLocks noGrp="1"/>
          </p:cNvSpPr>
          <p:nvPr>
            <p:ph type="sldNum" sz="quarter" idx="5"/>
          </p:nvPr>
        </p:nvSpPr>
        <p:spPr/>
        <p:txBody>
          <a:bodyPr/>
          <a:lstStyle/>
          <a:p>
            <a:fld id="{4390E6F6-99A4-4FFF-975F-0F07A0004443}" type="slidenum">
              <a:rPr lang="sv-SE" smtClean="0"/>
              <a:t>1</a:t>
            </a:fld>
            <a:endParaRPr lang="sv-SE"/>
          </a:p>
        </p:txBody>
      </p:sp>
    </p:spTree>
    <p:extLst>
      <p:ext uri="{BB962C8B-B14F-4D97-AF65-F5344CB8AC3E}">
        <p14:creationId xmlns:p14="http://schemas.microsoft.com/office/powerpoint/2010/main" val="141917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LISA</a:t>
            </a:r>
          </a:p>
        </p:txBody>
      </p:sp>
      <p:sp>
        <p:nvSpPr>
          <p:cNvPr id="4" name="Platshållare för bildnummer 3"/>
          <p:cNvSpPr>
            <a:spLocks noGrp="1"/>
          </p:cNvSpPr>
          <p:nvPr>
            <p:ph type="sldNum" sz="quarter" idx="5"/>
          </p:nvPr>
        </p:nvSpPr>
        <p:spPr/>
        <p:txBody>
          <a:bodyPr/>
          <a:lstStyle/>
          <a:p>
            <a:fld id="{4390E6F6-99A4-4FFF-975F-0F07A0004443}" type="slidenum">
              <a:rPr lang="sv-SE" smtClean="0"/>
              <a:t>10</a:t>
            </a:fld>
            <a:endParaRPr lang="sv-SE"/>
          </a:p>
        </p:txBody>
      </p:sp>
    </p:spTree>
    <p:extLst>
      <p:ext uri="{BB962C8B-B14F-4D97-AF65-F5344CB8AC3E}">
        <p14:creationId xmlns:p14="http://schemas.microsoft.com/office/powerpoint/2010/main" val="1329933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a:t>
            </a:r>
          </a:p>
        </p:txBody>
      </p:sp>
      <p:sp>
        <p:nvSpPr>
          <p:cNvPr id="4" name="Platshållare för bildnummer 3"/>
          <p:cNvSpPr>
            <a:spLocks noGrp="1"/>
          </p:cNvSpPr>
          <p:nvPr>
            <p:ph type="sldNum" sz="quarter" idx="5"/>
          </p:nvPr>
        </p:nvSpPr>
        <p:spPr/>
        <p:txBody>
          <a:bodyPr/>
          <a:lstStyle/>
          <a:p>
            <a:fld id="{836D5489-4F99-A742-8150-A0FCB2872955}" type="slidenum">
              <a:rPr lang="sv-SE" smtClean="0"/>
              <a:t>11</a:t>
            </a:fld>
            <a:endParaRPr lang="sv-SE"/>
          </a:p>
        </p:txBody>
      </p:sp>
    </p:spTree>
    <p:extLst>
      <p:ext uri="{BB962C8B-B14F-4D97-AF65-F5344CB8AC3E}">
        <p14:creationId xmlns:p14="http://schemas.microsoft.com/office/powerpoint/2010/main" val="7862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a:t>
            </a:r>
          </a:p>
        </p:txBody>
      </p:sp>
      <p:sp>
        <p:nvSpPr>
          <p:cNvPr id="4" name="Platshållare för bildnummer 3"/>
          <p:cNvSpPr>
            <a:spLocks noGrp="1"/>
          </p:cNvSpPr>
          <p:nvPr>
            <p:ph type="sldNum" sz="quarter" idx="5"/>
          </p:nvPr>
        </p:nvSpPr>
        <p:spPr/>
        <p:txBody>
          <a:bodyPr/>
          <a:lstStyle/>
          <a:p>
            <a:fld id="{836D5489-4F99-A742-8150-A0FCB2872955}" type="slidenum">
              <a:rPr lang="sv-SE" smtClean="0"/>
              <a:t>12</a:t>
            </a:fld>
            <a:endParaRPr lang="sv-SE"/>
          </a:p>
        </p:txBody>
      </p:sp>
    </p:spTree>
    <p:extLst>
      <p:ext uri="{BB962C8B-B14F-4D97-AF65-F5344CB8AC3E}">
        <p14:creationId xmlns:p14="http://schemas.microsoft.com/office/powerpoint/2010/main" val="391875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a:t>
            </a:r>
          </a:p>
        </p:txBody>
      </p:sp>
      <p:sp>
        <p:nvSpPr>
          <p:cNvPr id="4" name="Platshållare för bildnummer 3"/>
          <p:cNvSpPr>
            <a:spLocks noGrp="1"/>
          </p:cNvSpPr>
          <p:nvPr>
            <p:ph type="sldNum" sz="quarter" idx="5"/>
          </p:nvPr>
        </p:nvSpPr>
        <p:spPr/>
        <p:txBody>
          <a:bodyPr/>
          <a:lstStyle/>
          <a:p>
            <a:fld id="{836D5489-4F99-A742-8150-A0FCB2872955}" type="slidenum">
              <a:rPr lang="sv-SE" smtClean="0"/>
              <a:t>13</a:t>
            </a:fld>
            <a:endParaRPr lang="sv-SE"/>
          </a:p>
        </p:txBody>
      </p:sp>
    </p:spTree>
    <p:extLst>
      <p:ext uri="{BB962C8B-B14F-4D97-AF65-F5344CB8AC3E}">
        <p14:creationId xmlns:p14="http://schemas.microsoft.com/office/powerpoint/2010/main" val="4285435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LISA</a:t>
            </a:r>
          </a:p>
        </p:txBody>
      </p:sp>
      <p:sp>
        <p:nvSpPr>
          <p:cNvPr id="4" name="Platshållare för bildnummer 3"/>
          <p:cNvSpPr>
            <a:spLocks noGrp="1"/>
          </p:cNvSpPr>
          <p:nvPr>
            <p:ph type="sldNum" sz="quarter" idx="5"/>
          </p:nvPr>
        </p:nvSpPr>
        <p:spPr/>
        <p:txBody>
          <a:bodyPr/>
          <a:lstStyle/>
          <a:p>
            <a:fld id="{4390E6F6-99A4-4FFF-975F-0F07A0004443}" type="slidenum">
              <a:rPr lang="sv-SE" smtClean="0"/>
              <a:t>14</a:t>
            </a:fld>
            <a:endParaRPr lang="sv-SE"/>
          </a:p>
        </p:txBody>
      </p:sp>
    </p:spTree>
    <p:extLst>
      <p:ext uri="{BB962C8B-B14F-4D97-AF65-F5344CB8AC3E}">
        <p14:creationId xmlns:p14="http://schemas.microsoft.com/office/powerpoint/2010/main" val="4152292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36D5489-4F99-A742-8150-A0FCB2872955}" type="slidenum">
              <a:rPr lang="sv-SE" smtClean="0"/>
              <a:t>15</a:t>
            </a:fld>
            <a:endParaRPr lang="sv-SE"/>
          </a:p>
        </p:txBody>
      </p:sp>
    </p:spTree>
    <p:extLst>
      <p:ext uri="{BB962C8B-B14F-4D97-AF65-F5344CB8AC3E}">
        <p14:creationId xmlns:p14="http://schemas.microsoft.com/office/powerpoint/2010/main" val="96879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ANN</a:t>
            </a:r>
          </a:p>
        </p:txBody>
      </p:sp>
      <p:sp>
        <p:nvSpPr>
          <p:cNvPr id="4" name="Slide Number Placeholder 3"/>
          <p:cNvSpPr>
            <a:spLocks noGrp="1"/>
          </p:cNvSpPr>
          <p:nvPr>
            <p:ph type="sldNum" sz="quarter" idx="10"/>
          </p:nvPr>
        </p:nvSpPr>
        <p:spPr/>
        <p:txBody>
          <a:bodyPr/>
          <a:lstStyle/>
          <a:p>
            <a:fld id="{836D5489-4F99-A742-8150-A0FCB2872955}" type="slidenum">
              <a:rPr lang="sv-SE" smtClean="0"/>
              <a:t>2</a:t>
            </a:fld>
            <a:endParaRPr lang="sv-SE"/>
          </a:p>
        </p:txBody>
      </p:sp>
    </p:spTree>
    <p:extLst>
      <p:ext uri="{BB962C8B-B14F-4D97-AF65-F5344CB8AC3E}">
        <p14:creationId xmlns:p14="http://schemas.microsoft.com/office/powerpoint/2010/main" val="130962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t>
            </a:r>
          </a:p>
        </p:txBody>
      </p:sp>
      <p:sp>
        <p:nvSpPr>
          <p:cNvPr id="4" name="Platshållare för bildnummer 3"/>
          <p:cNvSpPr>
            <a:spLocks noGrp="1"/>
          </p:cNvSpPr>
          <p:nvPr>
            <p:ph type="sldNum" sz="quarter" idx="5"/>
          </p:nvPr>
        </p:nvSpPr>
        <p:spPr/>
        <p:txBody>
          <a:bodyPr/>
          <a:lstStyle/>
          <a:p>
            <a:fld id="{4390E6F6-99A4-4FFF-975F-0F07A0004443}" type="slidenum">
              <a:rPr lang="sv-SE" smtClean="0"/>
              <a:t>3</a:t>
            </a:fld>
            <a:endParaRPr lang="sv-SE"/>
          </a:p>
        </p:txBody>
      </p:sp>
    </p:spTree>
    <p:extLst>
      <p:ext uri="{BB962C8B-B14F-4D97-AF65-F5344CB8AC3E}">
        <p14:creationId xmlns:p14="http://schemas.microsoft.com/office/powerpoint/2010/main" val="85022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MAX</a:t>
            </a:r>
          </a:p>
        </p:txBody>
      </p:sp>
      <p:sp>
        <p:nvSpPr>
          <p:cNvPr id="4" name="Slide Number Placeholder 3"/>
          <p:cNvSpPr>
            <a:spLocks noGrp="1"/>
          </p:cNvSpPr>
          <p:nvPr>
            <p:ph type="sldNum" sz="quarter" idx="10"/>
          </p:nvPr>
        </p:nvSpPr>
        <p:spPr/>
        <p:txBody>
          <a:bodyPr/>
          <a:lstStyle/>
          <a:p>
            <a:fld id="{836D5489-4F99-A742-8150-A0FCB2872955}" type="slidenum">
              <a:rPr lang="sv-SE" smtClean="0"/>
              <a:t>4</a:t>
            </a:fld>
            <a:endParaRPr lang="sv-SE"/>
          </a:p>
        </p:txBody>
      </p:sp>
    </p:spTree>
    <p:extLst>
      <p:ext uri="{BB962C8B-B14F-4D97-AF65-F5344CB8AC3E}">
        <p14:creationId xmlns:p14="http://schemas.microsoft.com/office/powerpoint/2010/main" val="333645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MAX</a:t>
            </a:r>
          </a:p>
        </p:txBody>
      </p:sp>
      <p:sp>
        <p:nvSpPr>
          <p:cNvPr id="4" name="Slide Number Placeholder 3"/>
          <p:cNvSpPr>
            <a:spLocks noGrp="1"/>
          </p:cNvSpPr>
          <p:nvPr>
            <p:ph type="sldNum" sz="quarter" idx="10"/>
          </p:nvPr>
        </p:nvSpPr>
        <p:spPr/>
        <p:txBody>
          <a:bodyPr/>
          <a:lstStyle/>
          <a:p>
            <a:pPr rtl="0"/>
            <a:fld id="{935E2820-AFE1-45FA-949E-17BDB534E1DC}" type="slidenum">
              <a:rPr lang="sv-SE" smtClean="0"/>
              <a:t>5</a:t>
            </a:fld>
            <a:endParaRPr lang="sv-SE"/>
          </a:p>
        </p:txBody>
      </p:sp>
    </p:spTree>
    <p:extLst>
      <p:ext uri="{BB962C8B-B14F-4D97-AF65-F5344CB8AC3E}">
        <p14:creationId xmlns:p14="http://schemas.microsoft.com/office/powerpoint/2010/main" val="422682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MAX</a:t>
            </a:r>
          </a:p>
        </p:txBody>
      </p:sp>
      <p:sp>
        <p:nvSpPr>
          <p:cNvPr id="4" name="Slide Number Placeholder 3"/>
          <p:cNvSpPr>
            <a:spLocks noGrp="1"/>
          </p:cNvSpPr>
          <p:nvPr>
            <p:ph type="sldNum" sz="quarter" idx="10"/>
          </p:nvPr>
        </p:nvSpPr>
        <p:spPr/>
        <p:txBody>
          <a:bodyPr/>
          <a:lstStyle/>
          <a:p>
            <a:fld id="{836D5489-4F99-A742-8150-A0FCB2872955}" type="slidenum">
              <a:rPr lang="sv-SE" smtClean="0"/>
              <a:t>6</a:t>
            </a:fld>
            <a:endParaRPr lang="sv-SE"/>
          </a:p>
        </p:txBody>
      </p:sp>
    </p:spTree>
    <p:extLst>
      <p:ext uri="{BB962C8B-B14F-4D97-AF65-F5344CB8AC3E}">
        <p14:creationId xmlns:p14="http://schemas.microsoft.com/office/powerpoint/2010/main" val="319251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MAX</a:t>
            </a:r>
          </a:p>
        </p:txBody>
      </p:sp>
      <p:sp>
        <p:nvSpPr>
          <p:cNvPr id="4" name="Slide Number Placeholder 3"/>
          <p:cNvSpPr>
            <a:spLocks noGrp="1"/>
          </p:cNvSpPr>
          <p:nvPr>
            <p:ph type="sldNum" sz="quarter" idx="10"/>
          </p:nvPr>
        </p:nvSpPr>
        <p:spPr/>
        <p:txBody>
          <a:bodyPr/>
          <a:lstStyle/>
          <a:p>
            <a:fld id="{836D5489-4F99-A742-8150-A0FCB2872955}" type="slidenum">
              <a:rPr lang="sv-SE" smtClean="0"/>
              <a:t>7</a:t>
            </a:fld>
            <a:endParaRPr lang="sv-SE"/>
          </a:p>
        </p:txBody>
      </p:sp>
    </p:spTree>
    <p:extLst>
      <p:ext uri="{BB962C8B-B14F-4D97-AF65-F5344CB8AC3E}">
        <p14:creationId xmlns:p14="http://schemas.microsoft.com/office/powerpoint/2010/main" val="180429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LISA</a:t>
            </a:r>
          </a:p>
        </p:txBody>
      </p:sp>
      <p:sp>
        <p:nvSpPr>
          <p:cNvPr id="4" name="Slide Number Placeholder 3"/>
          <p:cNvSpPr>
            <a:spLocks noGrp="1"/>
          </p:cNvSpPr>
          <p:nvPr>
            <p:ph type="sldNum" sz="quarter" idx="10"/>
          </p:nvPr>
        </p:nvSpPr>
        <p:spPr/>
        <p:txBody>
          <a:bodyPr/>
          <a:lstStyle/>
          <a:p>
            <a:fld id="{836D5489-4F99-A742-8150-A0FCB2872955}" type="slidenum">
              <a:rPr lang="sv-SE" smtClean="0"/>
              <a:t>8</a:t>
            </a:fld>
            <a:endParaRPr lang="sv-SE"/>
          </a:p>
        </p:txBody>
      </p:sp>
    </p:spTree>
    <p:extLst>
      <p:ext uri="{BB962C8B-B14F-4D97-AF65-F5344CB8AC3E}">
        <p14:creationId xmlns:p14="http://schemas.microsoft.com/office/powerpoint/2010/main" val="504310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LISA</a:t>
            </a:r>
          </a:p>
        </p:txBody>
      </p:sp>
      <p:sp>
        <p:nvSpPr>
          <p:cNvPr id="4" name="Slide Number Placeholder 3"/>
          <p:cNvSpPr>
            <a:spLocks noGrp="1"/>
          </p:cNvSpPr>
          <p:nvPr>
            <p:ph type="sldNum" sz="quarter" idx="10"/>
          </p:nvPr>
        </p:nvSpPr>
        <p:spPr/>
        <p:txBody>
          <a:bodyPr/>
          <a:lstStyle/>
          <a:p>
            <a:fld id="{836D5489-4F99-A742-8150-A0FCB2872955}" type="slidenum">
              <a:rPr lang="sv-SE" smtClean="0"/>
              <a:t>9</a:t>
            </a:fld>
            <a:endParaRPr lang="sv-SE"/>
          </a:p>
        </p:txBody>
      </p:sp>
    </p:spTree>
    <p:extLst>
      <p:ext uri="{BB962C8B-B14F-4D97-AF65-F5344CB8AC3E}">
        <p14:creationId xmlns:p14="http://schemas.microsoft.com/office/powerpoint/2010/main" val="412806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B12044FD-5790-4908-B9E3-060C9836FA1E}" type="datetimeFigureOut">
              <a:rPr lang="sv-SE" smtClean="0"/>
              <a:t>2023-09-21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101535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12044FD-5790-4908-B9E3-060C9836FA1E}" type="datetimeFigureOut">
              <a:rPr lang="sv-SE" smtClean="0"/>
              <a:t>2023-09-21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105744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12044FD-5790-4908-B9E3-060C9836FA1E}" type="datetimeFigureOut">
              <a:rPr lang="sv-SE" smtClean="0"/>
              <a:t>2023-09-21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70783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681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9" name="Platshållare för SmartArt 8">
            <a:extLst>
              <a:ext uri="{FF2B5EF4-FFF2-40B4-BE49-F238E27FC236}">
                <a16:creationId xmlns:a16="http://schemas.microsoft.com/office/drawing/2014/main" id="{149AD8EC-7CC3-0F40-B30E-410FC285D990}"/>
              </a:ext>
            </a:extLst>
          </p:cNvPr>
          <p:cNvSpPr>
            <a:spLocks noGrp="1"/>
          </p:cNvSpPr>
          <p:nvPr>
            <p:ph type="dgm" sz="quarter" idx="10"/>
          </p:nvPr>
        </p:nvSpPr>
        <p:spPr>
          <a:xfrm>
            <a:off x="3588808" y="754592"/>
            <a:ext cx="5014384" cy="5348817"/>
          </a:xfrm>
          <a:prstGeom prst="rect">
            <a:avLst/>
          </a:prstGeom>
          <a:blipFill>
            <a:blip r:embed="rId2"/>
            <a:stretch>
              <a:fillRect/>
            </a:stretch>
          </a:blipFill>
        </p:spPr>
        <p:txBody>
          <a:bodyPr/>
          <a:lstStyle>
            <a:lvl1pPr marL="0" indent="0">
              <a:buNone/>
              <a:defRPr>
                <a:noFill/>
              </a:defRPr>
            </a:lvl1pPr>
          </a:lstStyle>
          <a:p>
            <a:endParaRPr lang="sv-SE" dirty="0"/>
          </a:p>
        </p:txBody>
      </p:sp>
    </p:spTree>
    <p:extLst>
      <p:ext uri="{BB962C8B-B14F-4D97-AF65-F5344CB8AC3E}">
        <p14:creationId xmlns:p14="http://schemas.microsoft.com/office/powerpoint/2010/main" val="179339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12044FD-5790-4908-B9E3-060C9836FA1E}" type="datetimeFigureOut">
              <a:rPr lang="sv-SE" smtClean="0"/>
              <a:t>2023-09-21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2134012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B12044FD-5790-4908-B9E3-060C9836FA1E}" type="datetimeFigureOut">
              <a:rPr lang="sv-SE" smtClean="0"/>
              <a:t>2023-09-21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364488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B12044FD-5790-4908-B9E3-060C9836FA1E}" type="datetimeFigureOut">
              <a:rPr lang="sv-SE" smtClean="0"/>
              <a:t>2023-09-21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318311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B12044FD-5790-4908-B9E3-060C9836FA1E}" type="datetimeFigureOut">
              <a:rPr lang="sv-SE" smtClean="0"/>
              <a:t>2023-09-21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238258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B12044FD-5790-4908-B9E3-060C9836FA1E}" type="datetimeFigureOut">
              <a:rPr lang="sv-SE" smtClean="0"/>
              <a:t>2023-09-21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423153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12044FD-5790-4908-B9E3-060C9836FA1E}" type="datetimeFigureOut">
              <a:rPr lang="sv-SE" smtClean="0"/>
              <a:t>2023-09-21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300186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B12044FD-5790-4908-B9E3-060C9836FA1E}" type="datetimeFigureOut">
              <a:rPr lang="sv-SE" smtClean="0"/>
              <a:t>2023-09-21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142537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B12044FD-5790-4908-B9E3-060C9836FA1E}" type="datetimeFigureOut">
              <a:rPr lang="sv-SE" smtClean="0"/>
              <a:t>2023-09-21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AC086E8-CE5A-4F65-AE11-CD982AF488E0}" type="slidenum">
              <a:rPr lang="sv-SE" smtClean="0"/>
              <a:t>‹#›</a:t>
            </a:fld>
            <a:endParaRPr lang="sv-SE"/>
          </a:p>
        </p:txBody>
      </p:sp>
    </p:spTree>
    <p:extLst>
      <p:ext uri="{BB962C8B-B14F-4D97-AF65-F5344CB8AC3E}">
        <p14:creationId xmlns:p14="http://schemas.microsoft.com/office/powerpoint/2010/main" val="229984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44FD-5790-4908-B9E3-060C9836FA1E}" type="datetimeFigureOut">
              <a:rPr lang="sv-SE" smtClean="0"/>
              <a:t>2023-09-21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086E8-CE5A-4F65-AE11-CD982AF488E0}" type="slidenum">
              <a:rPr lang="sv-SE" smtClean="0"/>
              <a:t>‹#›</a:t>
            </a:fld>
            <a:endParaRPr lang="sv-SE"/>
          </a:p>
        </p:txBody>
      </p:sp>
    </p:spTree>
    <p:extLst>
      <p:ext uri="{BB962C8B-B14F-4D97-AF65-F5344CB8AC3E}">
        <p14:creationId xmlns:p14="http://schemas.microsoft.com/office/powerpoint/2010/main" val="3870936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DC2498C-1120-3E46-8241-E7E6ECB11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70434FA-677D-434F-A7B2-00C83834C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77E6FC3-BD86-AD4A-943B-EDC7D7946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359C8-8BD6-DE42-9547-CC54A2FAEBE4}" type="datetimeFigureOut">
              <a:rPr lang="sv-SE" smtClean="0"/>
              <a:t>2023-09-21</a:t>
            </a:fld>
            <a:endParaRPr lang="sv-SE"/>
          </a:p>
        </p:txBody>
      </p:sp>
      <p:sp>
        <p:nvSpPr>
          <p:cNvPr id="5" name="Platshållare för sidfot 4">
            <a:extLst>
              <a:ext uri="{FF2B5EF4-FFF2-40B4-BE49-F238E27FC236}">
                <a16:creationId xmlns:a16="http://schemas.microsoft.com/office/drawing/2014/main" id="{63C0E7A7-DBB9-1241-8332-D16FD7CE5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5E725A2-DE35-8442-AC1D-C8A79B7A6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46505-7B6E-EB40-A07C-A6B0D25E9785}" type="slidenum">
              <a:rPr lang="sv-SE" smtClean="0"/>
              <a:t>‹#›</a:t>
            </a:fld>
            <a:endParaRPr lang="sv-SE"/>
          </a:p>
        </p:txBody>
      </p:sp>
    </p:spTree>
    <p:extLst>
      <p:ext uri="{BB962C8B-B14F-4D97-AF65-F5344CB8AC3E}">
        <p14:creationId xmlns:p14="http://schemas.microsoft.com/office/powerpoint/2010/main" val="1224307319"/>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student.mau.se/jobb-praktik/praktik-och-vfu/vfu-for-forskole--och-lararstudenter/" TargetMode="External"/><Relationship Id="rId5" Type="http://schemas.openxmlformats.org/officeDocument/2006/relationships/hyperlink" Target="https://eur01.safelinks.protection.outlook.com/?url=http%3A%2F%2Fwww.mau.se%2Fls%2Fvfu&amp;data=05%7C01%7Cann.brovall%40mau.se%7C0bae7e98c3734e7a964d08dbb8472725%7C601bc2d3e6eb42a79990b8072b680528%7C0%7C0%7C638306387953078022%7CUnknown%7CTWFpbGZsb3d8eyJWIjoiMC4wLjAwMDAiLCJQIjoiV2luMzIiLCJBTiI6Ik1haWwiLCJXVCI6Mn0%3D%7C3000%7C%7C%7C&amp;sdata=OCyTXcnBNTn9iC3gVuN2NHZmP88LvHKpkomFXMUDNNs%3D&amp;reserved=0" TargetMode="External"/><Relationship Id="rId4" Type="http://schemas.openxmlformats.org/officeDocument/2006/relationships/hyperlink" Target="mailto:ls.vfu@mau.s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student.mau.se/stod/pedagogiskt-stod/"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mailto:johanna.boussard@mau.se"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zenada.mehmedovic@mau.s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172684" y="190501"/>
            <a:ext cx="8495316" cy="2457450"/>
          </a:xfrm>
        </p:spPr>
        <p:txBody>
          <a:bodyPr>
            <a:normAutofit/>
          </a:bodyPr>
          <a:lstStyle/>
          <a:p>
            <a:r>
              <a:rPr lang="sv-SE" dirty="0" err="1"/>
              <a:t>Vfu</a:t>
            </a:r>
            <a:r>
              <a:rPr lang="sv-SE" dirty="0"/>
              <a:t>-introduktion 20/9-23</a:t>
            </a:r>
            <a:br>
              <a:rPr lang="sv-SE" dirty="0"/>
            </a:br>
            <a:r>
              <a:rPr lang="sv-SE" sz="3600" dirty="0"/>
              <a:t>för studenter antagna på Förskollärarprogrammet 2023</a:t>
            </a:r>
            <a:endParaRPr lang="sv-SE" dirty="0"/>
          </a:p>
        </p:txBody>
      </p:sp>
      <p:pic>
        <p:nvPicPr>
          <p:cNvPr id="4" name="Bildobjekt 3"/>
          <p:cNvPicPr>
            <a:picLocks noChangeAspect="1"/>
          </p:cNvPicPr>
          <p:nvPr/>
        </p:nvPicPr>
        <p:blipFill>
          <a:blip r:embed="rId3"/>
          <a:stretch>
            <a:fillRect/>
          </a:stretch>
        </p:blipFill>
        <p:spPr>
          <a:xfrm>
            <a:off x="2266950" y="2406193"/>
            <a:ext cx="8076708" cy="3394244"/>
          </a:xfrm>
          <a:prstGeom prst="rect">
            <a:avLst/>
          </a:prstGeom>
        </p:spPr>
      </p:pic>
      <p:pic>
        <p:nvPicPr>
          <p:cNvPr id="3" name="Bildobjekt 2" descr="En bild som visar mat, tecken&#10;&#10;Automatiskt genererad beskrivning">
            <a:extLst>
              <a:ext uri="{FF2B5EF4-FFF2-40B4-BE49-F238E27FC236}">
                <a16:creationId xmlns:a16="http://schemas.microsoft.com/office/drawing/2014/main" id="{51561447-3E3C-42D8-E4EA-BD83EB8642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975750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20851F-34CF-4049-8535-BFD38C0D8BA0}"/>
              </a:ext>
            </a:extLst>
          </p:cNvPr>
          <p:cNvSpPr/>
          <p:nvPr/>
        </p:nvSpPr>
        <p:spPr>
          <a:xfrm>
            <a:off x="293720" y="1832956"/>
            <a:ext cx="11618421" cy="2626821"/>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3" name="Platshållare för innehåll 2">
            <a:extLst>
              <a:ext uri="{FF2B5EF4-FFF2-40B4-BE49-F238E27FC236}">
                <a16:creationId xmlns:a16="http://schemas.microsoft.com/office/drawing/2014/main" id="{3DEFB97D-4A85-2844-96A2-38F61F06E30A}"/>
              </a:ext>
            </a:extLst>
          </p:cNvPr>
          <p:cNvSpPr>
            <a:spLocks noGrp="1"/>
          </p:cNvSpPr>
          <p:nvPr>
            <p:ph idx="1"/>
          </p:nvPr>
        </p:nvSpPr>
        <p:spPr>
          <a:xfrm>
            <a:off x="286789" y="1949334"/>
            <a:ext cx="11618422" cy="2618509"/>
          </a:xfrm>
          <a:noFill/>
        </p:spPr>
        <p:txBody>
          <a:bodyPr>
            <a:normAutofit/>
          </a:bodyPr>
          <a:lstStyle/>
          <a:p>
            <a:pPr marL="0" indent="0" algn="ctr">
              <a:buNone/>
            </a:pPr>
            <a:r>
              <a:rPr lang="sv-SE" sz="3600" b="1" dirty="0">
                <a:solidFill>
                  <a:schemeClr val="bg1"/>
                </a:solidFill>
                <a:latin typeface="Arial" panose="020B0604020202020204" pitchFamily="34" charset="0"/>
                <a:cs typeface="Arial" panose="020B0604020202020204" pitchFamily="34" charset="0"/>
              </a:rPr>
              <a:t>Två sanningar närmar sig varann. </a:t>
            </a:r>
          </a:p>
          <a:p>
            <a:pPr marL="0" indent="0" algn="ctr">
              <a:buNone/>
            </a:pPr>
            <a:r>
              <a:rPr lang="sv-SE" sz="3600" b="1" dirty="0">
                <a:solidFill>
                  <a:schemeClr val="bg1"/>
                </a:solidFill>
                <a:latin typeface="Arial" panose="020B0604020202020204" pitchFamily="34" charset="0"/>
                <a:cs typeface="Arial" panose="020B0604020202020204" pitchFamily="34" charset="0"/>
              </a:rPr>
              <a:t>En kommer inifrån, en kommer utifrån </a:t>
            </a:r>
          </a:p>
          <a:p>
            <a:pPr marL="0" indent="0" algn="ctr">
              <a:buNone/>
            </a:pPr>
            <a:r>
              <a:rPr lang="sv-SE" sz="3600" b="1" dirty="0">
                <a:solidFill>
                  <a:schemeClr val="bg1"/>
                </a:solidFill>
                <a:latin typeface="Arial" panose="020B0604020202020204" pitchFamily="34" charset="0"/>
                <a:cs typeface="Arial" panose="020B0604020202020204" pitchFamily="34" charset="0"/>
              </a:rPr>
              <a:t>och där de möts har man en chans att få se sig själv.</a:t>
            </a:r>
          </a:p>
          <a:p>
            <a:pPr marL="0" indent="0" algn="ctr">
              <a:buNone/>
            </a:pPr>
            <a:r>
              <a:rPr lang="sv-SE" dirty="0">
                <a:solidFill>
                  <a:schemeClr val="bg1"/>
                </a:solidFill>
                <a:latin typeface="Arial" panose="020B0604020202020204" pitchFamily="34" charset="0"/>
                <a:cs typeface="Arial" panose="020B0604020202020204" pitchFamily="34" charset="0"/>
              </a:rPr>
              <a:t>- Tomas Tranströmer, Preludier II, </a:t>
            </a:r>
            <a:r>
              <a:rPr lang="sv-SE" i="1" dirty="0">
                <a:solidFill>
                  <a:schemeClr val="bg1"/>
                </a:solidFill>
                <a:latin typeface="Arial" panose="020B0604020202020204" pitchFamily="34" charset="0"/>
                <a:cs typeface="Arial" panose="020B0604020202020204" pitchFamily="34" charset="0"/>
              </a:rPr>
              <a:t>Mörkerseende</a:t>
            </a:r>
            <a:r>
              <a:rPr lang="sv-SE" dirty="0">
                <a:solidFill>
                  <a:schemeClr val="bg1"/>
                </a:solidFill>
                <a:latin typeface="Arial" panose="020B0604020202020204" pitchFamily="34" charset="0"/>
                <a:cs typeface="Arial" panose="020B0604020202020204" pitchFamily="34" charset="0"/>
              </a:rPr>
              <a:t> 1970</a:t>
            </a:r>
          </a:p>
          <a:p>
            <a:pPr marL="0" indent="0" algn="ctr">
              <a:buNone/>
            </a:pPr>
            <a:endParaRPr lang="sv-SE" dirty="0">
              <a:solidFill>
                <a:schemeClr val="bg1"/>
              </a:solidFill>
            </a:endParaRPr>
          </a:p>
        </p:txBody>
      </p:sp>
      <p:pic>
        <p:nvPicPr>
          <p:cNvPr id="6" name="Bildobjekt 5" descr="En bild som visar mat, tecken&#10;&#10;Automatiskt genererad beskrivning">
            <a:extLst>
              <a:ext uri="{FF2B5EF4-FFF2-40B4-BE49-F238E27FC236}">
                <a16:creationId xmlns:a16="http://schemas.microsoft.com/office/drawing/2014/main" id="{51922F53-7638-C142-B33E-2911BFA158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19810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95876" y="208828"/>
            <a:ext cx="6315075" cy="1415772"/>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5095876" y="855158"/>
            <a:ext cx="5956438"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VI-dagar</a:t>
            </a:r>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0" name="Picture 1">
            <a:extLst>
              <a:ext uri="{FF2B5EF4-FFF2-40B4-BE49-F238E27FC236}">
                <a16:creationId xmlns:a16="http://schemas.microsoft.com/office/drawing/2014/main" id="{3CEBADD5-BC79-354B-A824-216468E01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
        <p:nvSpPr>
          <p:cNvPr id="3" name="textruta 2">
            <a:extLst>
              <a:ext uri="{FF2B5EF4-FFF2-40B4-BE49-F238E27FC236}">
                <a16:creationId xmlns:a16="http://schemas.microsoft.com/office/drawing/2014/main" id="{5B779023-7CB2-70D7-8CAD-5EA8B2AE8290}"/>
              </a:ext>
            </a:extLst>
          </p:cNvPr>
          <p:cNvSpPr txBox="1"/>
          <p:nvPr/>
        </p:nvSpPr>
        <p:spPr>
          <a:xfrm>
            <a:off x="5174974" y="2270929"/>
            <a:ext cx="6394173" cy="3231654"/>
          </a:xfrm>
          <a:prstGeom prst="rect">
            <a:avLst/>
          </a:prstGeom>
          <a:noFill/>
        </p:spPr>
        <p:txBody>
          <a:bodyPr wrap="square">
            <a:spAutoFit/>
          </a:bodyPr>
          <a:lstStyle/>
          <a:p>
            <a:r>
              <a:rPr lang="sv-SE" sz="2400" dirty="0">
                <a:effectLst/>
                <a:latin typeface="Calibri" panose="020F0502020204030204" pitchFamily="34" charset="0"/>
                <a:ea typeface="Calibri" panose="020F0502020204030204" pitchFamily="34" charset="0"/>
              </a:rPr>
              <a:t>VI-dagar: verksamhetsförlagda fältdagar under det ämnesdidaktiska året (termin 2-4). </a:t>
            </a:r>
          </a:p>
          <a:p>
            <a:endParaRPr lang="sv-SE" dirty="0">
              <a:latin typeface="Calibri" panose="020F0502020204030204" pitchFamily="34" charset="0"/>
              <a:ea typeface="Calibri" panose="020F0502020204030204" pitchFamily="34" charset="0"/>
            </a:endParaRPr>
          </a:p>
          <a:p>
            <a:r>
              <a:rPr lang="sv-SE" sz="2400" dirty="0">
                <a:effectLst/>
                <a:latin typeface="Calibri" panose="020F0502020204030204" pitchFamily="34" charset="0"/>
                <a:ea typeface="Calibri" panose="020F0502020204030204" pitchFamily="34" charset="0"/>
              </a:rPr>
              <a:t>Ni som studenter ansvarar för att informera era VFU-förskolor i god tid innan ni kommer ut och genomför era uppgifter. Här föreligger dock ingen handledning av era handledare, utan återkoppling görs i basgruppen inne på MAU.</a:t>
            </a:r>
          </a:p>
          <a:p>
            <a:r>
              <a:rPr lang="sv-SE"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421359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95876" y="208828"/>
            <a:ext cx="6315075" cy="1415772"/>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5095876" y="208827"/>
            <a:ext cx="5956438" cy="1415772"/>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Utbyte-samtal med student i termin 5</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5616349" y="2045201"/>
            <a:ext cx="5699352" cy="415498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342900" indent="-342900">
              <a:buFont typeface="Arial" panose="020B0604020202020204" pitchFamily="34" charset="0"/>
              <a:buChar char="•"/>
            </a:pPr>
            <a:r>
              <a:rPr lang="sv-SE" dirty="0"/>
              <a:t>Studenter i Termin 5 (vfu-kurs 3) kommer vara ute på vfu samtidigt som ni studenter i termin 1. </a:t>
            </a:r>
          </a:p>
          <a:p>
            <a:endParaRPr lang="sv-SE" dirty="0"/>
          </a:p>
          <a:p>
            <a:pPr marL="342900" indent="-342900">
              <a:buFont typeface="Arial" panose="020B0604020202020204" pitchFamily="34" charset="0"/>
              <a:buChar char="•"/>
            </a:pPr>
            <a:r>
              <a:rPr lang="sv-SE" dirty="0"/>
              <a:t>Ett möte mellan er i termin 1 och studenter i termin 5 kan om möjligt organiseras på förskolan. </a:t>
            </a:r>
          </a:p>
          <a:p>
            <a:endParaRPr lang="sv-SE" dirty="0"/>
          </a:p>
          <a:p>
            <a:pPr marL="342900" indent="-342900">
              <a:buFont typeface="Arial" panose="020B0604020202020204" pitchFamily="34" charset="0"/>
              <a:buChar char="•"/>
            </a:pPr>
            <a:r>
              <a:rPr lang="sv-SE" dirty="0"/>
              <a:t>Möjlighet för er att ställa frågor kring utbildningen, vfu'n samt rollen som blivande förskollärare. </a:t>
            </a:r>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0" name="Picture 1">
            <a:extLst>
              <a:ext uri="{FF2B5EF4-FFF2-40B4-BE49-F238E27FC236}">
                <a16:creationId xmlns:a16="http://schemas.microsoft.com/office/drawing/2014/main" id="{3CEBADD5-BC79-354B-A824-216468E01D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7" t="6760" b="17909"/>
          <a:stretch/>
        </p:blipFill>
        <p:spPr>
          <a:xfrm>
            <a:off x="0" y="0"/>
            <a:ext cx="4876800" cy="6858000"/>
          </a:xfrm>
          <a:prstGeom prst="rect">
            <a:avLst/>
          </a:prstGeom>
        </p:spPr>
      </p:pic>
    </p:spTree>
    <p:extLst>
      <p:ext uri="{BB962C8B-B14F-4D97-AF65-F5344CB8AC3E}">
        <p14:creationId xmlns:p14="http://schemas.microsoft.com/office/powerpoint/2010/main" val="3295929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6559" y="306274"/>
            <a:ext cx="3047999" cy="790960"/>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7" name="Rubrik 1"/>
          <p:cNvSpPr txBox="1">
            <a:spLocks/>
          </p:cNvSpPr>
          <p:nvPr/>
        </p:nvSpPr>
        <p:spPr>
          <a:xfrm>
            <a:off x="5296395" y="301645"/>
            <a:ext cx="3357098" cy="769441"/>
          </a:xfrm>
          <a:prstGeom prst="rect">
            <a:avLst/>
          </a:prstGeom>
        </p:spPr>
        <p:txBody>
          <a:bodyPr vert="horz" wrap="square" lIns="121920" tIns="60960" rIns="121920" bIns="60960" rtlCol="0" anchor="b" anchorCtr="0">
            <a:sp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r>
              <a:rPr lang="sv-SE" sz="4200" dirty="0">
                <a:solidFill>
                  <a:schemeClr val="bg1"/>
                </a:solidFill>
                <a:latin typeface="Arial" panose="020B0604020202020204" pitchFamily="34" charset="0"/>
                <a:cs typeface="Arial" panose="020B0604020202020204" pitchFamily="34" charset="0"/>
              </a:rPr>
              <a:t>Loggbok</a:t>
            </a:r>
          </a:p>
        </p:txBody>
      </p:sp>
      <p:sp>
        <p:nvSpPr>
          <p:cNvPr id="12" name="textruta 6">
            <a:extLst>
              <a:ext uri="{FF2B5EF4-FFF2-40B4-BE49-F238E27FC236}">
                <a16:creationId xmlns:a16="http://schemas.microsoft.com/office/drawing/2014/main" id="{80730B1A-98BE-724E-A6D7-2CB5ED16CA69}"/>
              </a:ext>
            </a:extLst>
          </p:cNvPr>
          <p:cNvSpPr txBox="1">
            <a:spLocks noChangeArrowheads="1"/>
          </p:cNvSpPr>
          <p:nvPr/>
        </p:nvSpPr>
        <p:spPr bwMode="auto">
          <a:xfrm>
            <a:off x="4821382" y="1524000"/>
            <a:ext cx="7171325" cy="39703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342900" indent="-342900">
              <a:buFont typeface="Arial" panose="020B0604020202020204" pitchFamily="34" charset="0"/>
              <a:buChar char="•"/>
            </a:pPr>
            <a:r>
              <a:rPr lang="sv-SE" sz="2800" dirty="0"/>
              <a:t>Under alla dina VFU-perioder uppmuntras du att föra loggbok för din egen reflektion och professionsutveckling. Detta är din egen dokumentation och behöver inte delas vidare. </a:t>
            </a:r>
          </a:p>
          <a:p>
            <a:pPr marL="342900" indent="-342900">
              <a:buFont typeface="Arial" panose="020B0604020202020204" pitchFamily="34" charset="0"/>
              <a:buChar char="•"/>
            </a:pPr>
            <a:endParaRPr lang="sv-SE" sz="2800" dirty="0"/>
          </a:p>
          <a:p>
            <a:pPr marL="342900" indent="-342900">
              <a:buFont typeface="Arial" panose="020B0604020202020204" pitchFamily="34" charset="0"/>
              <a:buChar char="•"/>
            </a:pPr>
            <a:r>
              <a:rPr lang="sv-SE" sz="2800" dirty="0"/>
              <a:t>Kvalitet över kvantitet (som allt arbete i förskolan)!</a:t>
            </a:r>
          </a:p>
          <a:p>
            <a:pPr marL="342900" indent="-342900">
              <a:buFont typeface="Arial" panose="020B0604020202020204" pitchFamily="34" charset="0"/>
              <a:buChar char="•"/>
            </a:pPr>
            <a:endParaRPr lang="sv-SE" sz="2800" dirty="0"/>
          </a:p>
          <a:p>
            <a:pPr marL="342900" indent="-342900">
              <a:buFont typeface="Arial" panose="020B0604020202020204" pitchFamily="34" charset="0"/>
              <a:buChar char="•"/>
            </a:pPr>
            <a:r>
              <a:rPr lang="sv-SE" sz="2800" dirty="0"/>
              <a:t>Sekretess!</a:t>
            </a:r>
          </a:p>
        </p:txBody>
      </p:sp>
      <p:pic>
        <p:nvPicPr>
          <p:cNvPr id="9" name="Bildobjekt 8" descr="En bild som visar mat, tecken&#10;&#10;Automatiskt genererad beskrivning">
            <a:extLst>
              <a:ext uri="{FF2B5EF4-FFF2-40B4-BE49-F238E27FC236}">
                <a16:creationId xmlns:a16="http://schemas.microsoft.com/office/drawing/2014/main" id="{E2B9CA7D-22B8-6B47-A756-A5FD576FC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pic>
        <p:nvPicPr>
          <p:cNvPr id="11" name="Picture 2" descr="shallow focus photography of pencil on book">
            <a:extLst>
              <a:ext uri="{FF2B5EF4-FFF2-40B4-BE49-F238E27FC236}">
                <a16:creationId xmlns:a16="http://schemas.microsoft.com/office/drawing/2014/main" id="{93679C36-A51A-904D-885D-9E6BF0B95970}"/>
              </a:ext>
            </a:extLst>
          </p:cNvPr>
          <p:cNvPicPr>
            <a:picLocks noChangeAspect="1" noChangeArrowheads="1"/>
          </p:cNvPicPr>
          <p:nvPr/>
        </p:nvPicPr>
        <p:blipFill rotWithShape="1">
          <a:blip r:embed="rId4">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3337" r="6641"/>
          <a:stretch/>
        </p:blipFill>
        <p:spPr bwMode="auto">
          <a:xfrm>
            <a:off x="0" y="0"/>
            <a:ext cx="47738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0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20851F-34CF-4049-8535-BFD38C0D8BA0}"/>
              </a:ext>
            </a:extLst>
          </p:cNvPr>
          <p:cNvSpPr/>
          <p:nvPr/>
        </p:nvSpPr>
        <p:spPr>
          <a:xfrm>
            <a:off x="293720" y="1832956"/>
            <a:ext cx="11618421" cy="2626821"/>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3" name="Platshållare för innehåll 2">
            <a:extLst>
              <a:ext uri="{FF2B5EF4-FFF2-40B4-BE49-F238E27FC236}">
                <a16:creationId xmlns:a16="http://schemas.microsoft.com/office/drawing/2014/main" id="{3DEFB97D-4A85-2844-96A2-38F61F06E30A}"/>
              </a:ext>
            </a:extLst>
          </p:cNvPr>
          <p:cNvSpPr>
            <a:spLocks noGrp="1"/>
          </p:cNvSpPr>
          <p:nvPr>
            <p:ph idx="1"/>
          </p:nvPr>
        </p:nvSpPr>
        <p:spPr>
          <a:xfrm>
            <a:off x="286789" y="1949334"/>
            <a:ext cx="11618422" cy="2618509"/>
          </a:xfrm>
          <a:noFill/>
        </p:spPr>
        <p:txBody>
          <a:bodyPr>
            <a:normAutofit/>
          </a:bodyPr>
          <a:lstStyle/>
          <a:p>
            <a:pPr marL="0" indent="0" algn="ctr">
              <a:buNone/>
            </a:pPr>
            <a:r>
              <a:rPr lang="sv-SE" sz="16600" dirty="0">
                <a:solidFill>
                  <a:schemeClr val="bg1"/>
                </a:solidFill>
              </a:rPr>
              <a:t>PAUS</a:t>
            </a:r>
          </a:p>
        </p:txBody>
      </p:sp>
      <p:pic>
        <p:nvPicPr>
          <p:cNvPr id="6" name="Bildobjekt 5" descr="En bild som visar mat, tecken&#10;&#10;Automatiskt genererad beskrivning">
            <a:extLst>
              <a:ext uri="{FF2B5EF4-FFF2-40B4-BE49-F238E27FC236}">
                <a16:creationId xmlns:a16="http://schemas.microsoft.com/office/drawing/2014/main" id="{51922F53-7638-C142-B33E-2911BFA158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1180502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1227897" y="1229707"/>
            <a:ext cx="10258425" cy="5111457"/>
          </a:xfrm>
        </p:spPr>
        <p:txBody>
          <a:bodyPr>
            <a:noAutofit/>
          </a:bodyPr>
          <a:lstStyle/>
          <a:p>
            <a:pPr marL="0" indent="0">
              <a:buNone/>
            </a:pPr>
            <a:r>
              <a:rPr lang="sv-SE" sz="2400" dirty="0">
                <a:cs typeface="Calibri" pitchFamily="34" charset="0"/>
              </a:rPr>
              <a:t>Som student:</a:t>
            </a:r>
          </a:p>
          <a:p>
            <a:pPr marL="342900" indent="-342900">
              <a:lnSpc>
                <a:spcPct val="100000"/>
              </a:lnSpc>
            </a:pPr>
            <a:r>
              <a:rPr lang="sv-SE" sz="2400" dirty="0">
                <a:cs typeface="Calibri" pitchFamily="34" charset="0"/>
              </a:rPr>
              <a:t>blir du placerad på en partnerförskola </a:t>
            </a:r>
          </a:p>
          <a:p>
            <a:pPr marL="342900" indent="-342900">
              <a:lnSpc>
                <a:spcPct val="100000"/>
              </a:lnSpc>
            </a:pPr>
            <a:r>
              <a:rPr lang="sv-SE" sz="2400" dirty="0">
                <a:cs typeface="Calibri" pitchFamily="34" charset="0"/>
              </a:rPr>
              <a:t>stannar du på samma förskola/förskoleområde under hela utbildningen</a:t>
            </a:r>
          </a:p>
          <a:p>
            <a:pPr marL="342900" indent="-342900">
              <a:lnSpc>
                <a:spcPct val="100000"/>
              </a:lnSpc>
            </a:pPr>
            <a:r>
              <a:rPr lang="sv-SE" sz="2400" dirty="0">
                <a:cs typeface="Calibri" pitchFamily="34" charset="0"/>
              </a:rPr>
              <a:t>får du en handledare och knyts till ett eller flera arbetslag </a:t>
            </a:r>
          </a:p>
          <a:p>
            <a:r>
              <a:rPr lang="sv-SE" sz="2400" dirty="0">
                <a:effectLst/>
                <a:latin typeface="Calibri" panose="020F0502020204030204" pitchFamily="34" charset="0"/>
                <a:ea typeface="Calibri" panose="020F0502020204030204" pitchFamily="34" charset="0"/>
              </a:rPr>
              <a:t>Placering på kommun görs av VFU-administrationen och kommunen placerar sedan på VFU-förskola</a:t>
            </a:r>
          </a:p>
          <a:p>
            <a:r>
              <a:rPr lang="sv-SE" sz="2400" dirty="0">
                <a:effectLst/>
                <a:latin typeface="Calibri" panose="020F0502020204030204" pitchFamily="34" charset="0"/>
                <a:ea typeface="Calibri" panose="020F0502020204030204" pitchFamily="34" charset="0"/>
              </a:rPr>
              <a:t>Vid frågor om placering kontakta VFU-administrationen: </a:t>
            </a:r>
            <a:r>
              <a:rPr lang="sv-SE" sz="2400" u="sng" dirty="0">
                <a:solidFill>
                  <a:srgbClr val="0563C1"/>
                </a:solidFill>
                <a:effectLst/>
                <a:latin typeface="Calibri" panose="020F0502020204030204" pitchFamily="34" charset="0"/>
                <a:ea typeface="Calibri" panose="020F0502020204030204" pitchFamily="34" charset="0"/>
                <a:hlinkClick r:id="rId4"/>
              </a:rPr>
              <a:t>ls.vfu@mau.se</a:t>
            </a:r>
            <a:endParaRPr lang="sv-SE" sz="2400" dirty="0">
              <a:effectLst/>
              <a:latin typeface="Calibri" panose="020F0502020204030204" pitchFamily="34" charset="0"/>
              <a:ea typeface="Calibri" panose="020F0502020204030204" pitchFamily="34" charset="0"/>
            </a:endParaRPr>
          </a:p>
          <a:p>
            <a:r>
              <a:rPr lang="sv-SE" sz="2400" dirty="0">
                <a:effectLst/>
                <a:latin typeface="Calibri" panose="020F0502020204030204" pitchFamily="34" charset="0"/>
                <a:ea typeface="Calibri" panose="020F0502020204030204" pitchFamily="34" charset="0"/>
              </a:rPr>
              <a:t>På vår VFU-sida på finns information kring det mesta som rör din VFU: </a:t>
            </a:r>
            <a:r>
              <a:rPr lang="sv-SE" sz="2400" u="sng" dirty="0">
                <a:solidFill>
                  <a:srgbClr val="0563C1"/>
                </a:solidFill>
                <a:effectLst/>
                <a:latin typeface="Calibri" panose="020F0502020204030204" pitchFamily="34" charset="0"/>
                <a:ea typeface="Calibri" panose="020F0502020204030204" pitchFamily="34" charset="0"/>
                <a:hlinkClick r:id="rId5"/>
              </a:rPr>
              <a:t>www.mau.se/ls/vfu</a:t>
            </a:r>
            <a:r>
              <a:rPr lang="sv-SE" sz="2400" dirty="0">
                <a:effectLst/>
                <a:latin typeface="Calibri" panose="020F0502020204030204" pitchFamily="34" charset="0"/>
                <a:ea typeface="Calibri" panose="020F0502020204030204" pitchFamily="34" charset="0"/>
              </a:rPr>
              <a:t> </a:t>
            </a:r>
          </a:p>
          <a:p>
            <a:r>
              <a:rPr lang="sv-SE" sz="2400" dirty="0">
                <a:effectLst/>
                <a:latin typeface="Calibri" panose="020F0502020204030204" pitchFamily="34" charset="0"/>
                <a:ea typeface="Calibri" panose="020F0502020204030204" pitchFamily="34" charset="0"/>
              </a:rPr>
              <a:t>På studentwebben finns information om sådant som endast rör er studenter. </a:t>
            </a:r>
            <a:r>
              <a:rPr lang="sv-SE" sz="2400" u="sng" dirty="0">
                <a:solidFill>
                  <a:srgbClr val="0563C1"/>
                </a:solidFill>
                <a:effectLst/>
                <a:latin typeface="Calibri" panose="020F0502020204030204" pitchFamily="34" charset="0"/>
                <a:ea typeface="Calibri" panose="020F0502020204030204" pitchFamily="34" charset="0"/>
                <a:hlinkClick r:id="rId6"/>
              </a:rPr>
              <a:t>https://student.mau.se/jobb-praktik/praktik-och-vfu/vfu-for-forskole--och-lararstudenter/</a:t>
            </a:r>
            <a:endParaRPr lang="sv-SE" sz="2400" dirty="0">
              <a:effectLst/>
              <a:latin typeface="Calibri" panose="020F0502020204030204" pitchFamily="34" charset="0"/>
              <a:ea typeface="Calibri" panose="020F0502020204030204" pitchFamily="34" charset="0"/>
            </a:endParaRPr>
          </a:p>
          <a:p>
            <a:pPr marL="342900" indent="-342900">
              <a:lnSpc>
                <a:spcPct val="100000"/>
              </a:lnSpc>
            </a:pPr>
            <a:endParaRPr lang="sv-SE" sz="2400" dirty="0">
              <a:cs typeface="Calibri" pitchFamily="34" charset="0"/>
            </a:endParaRPr>
          </a:p>
          <a:p>
            <a:pPr marL="0" indent="0">
              <a:buNone/>
            </a:pPr>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3610389" y="283984"/>
            <a:ext cx="6019800" cy="839138"/>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3743325" y="283984"/>
            <a:ext cx="5734050" cy="62541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VFU-placering</a:t>
            </a:r>
          </a:p>
        </p:txBody>
      </p:sp>
      <p:pic>
        <p:nvPicPr>
          <p:cNvPr id="2" name="Bildobjekt 1" descr="En bild som visar mat, tecken&#10;&#10;Automatiskt genererad beskrivning">
            <a:extLst>
              <a:ext uri="{FF2B5EF4-FFF2-40B4-BE49-F238E27FC236}">
                <a16:creationId xmlns:a16="http://schemas.microsoft.com/office/drawing/2014/main" id="{15A589CC-C89B-0ED1-C2FB-3B56967D3B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485602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52C745C-D147-1D49-B8CB-363DBCCF99FC}"/>
              </a:ext>
            </a:extLst>
          </p:cNvPr>
          <p:cNvSpPr>
            <a:spLocks noGrp="1"/>
          </p:cNvSpPr>
          <p:nvPr>
            <p:ph type="title" idx="4294967295"/>
          </p:nvPr>
        </p:nvSpPr>
        <p:spPr>
          <a:xfrm>
            <a:off x="96715" y="2103438"/>
            <a:ext cx="12027877" cy="1736725"/>
          </a:xfrm>
        </p:spPr>
        <p:txBody>
          <a:bodyPr>
            <a:normAutofit/>
          </a:bodyPr>
          <a:lstStyle/>
          <a:p>
            <a:pPr algn="ctr"/>
            <a:r>
              <a:rPr lang="sv-SE" sz="5400" dirty="0">
                <a:solidFill>
                  <a:schemeClr val="accent1">
                    <a:lumMod val="50000"/>
                  </a:schemeClr>
                </a:solidFill>
                <a:latin typeface="TheSansB W6 SemiBold" panose="020B0602050302020203" pitchFamily="34" charset="0"/>
              </a:rPr>
              <a:t>VFU-portföljen för studenter</a:t>
            </a:r>
            <a:br>
              <a:rPr lang="sv-SE" sz="5400" dirty="0">
                <a:solidFill>
                  <a:schemeClr val="accent1">
                    <a:lumMod val="50000"/>
                  </a:schemeClr>
                </a:solidFill>
                <a:latin typeface="TheSansB W6 SemiBold" panose="020B0602050302020203" pitchFamily="34" charset="0"/>
              </a:rPr>
            </a:br>
            <a:r>
              <a:rPr lang="sv-SE" sz="5400" dirty="0">
                <a:solidFill>
                  <a:schemeClr val="accent1">
                    <a:lumMod val="50000"/>
                  </a:schemeClr>
                </a:solidFill>
                <a:latin typeface="TheSansB W6 SemiBold" panose="020B0602050302020203" pitchFamily="34" charset="0"/>
              </a:rPr>
              <a:t>- en introduktion</a:t>
            </a:r>
            <a:endParaRPr lang="sv-SE" sz="5400" b="1" dirty="0">
              <a:solidFill>
                <a:schemeClr val="accent1">
                  <a:lumMod val="50000"/>
                </a:schemeClr>
              </a:solidFill>
              <a:latin typeface="Arial" panose="020B0604020202020204" pitchFamily="34" charset="0"/>
              <a:cs typeface="Arial" panose="020B0604020202020204" pitchFamily="34" charset="0"/>
            </a:endParaRPr>
          </a:p>
        </p:txBody>
      </p:sp>
      <p:pic>
        <p:nvPicPr>
          <p:cNvPr id="4" name="Bildobjekt 3" descr="En bild som visar ritning&#10;&#10;Automatiskt genererad beskrivning">
            <a:extLst>
              <a:ext uri="{FF2B5EF4-FFF2-40B4-BE49-F238E27FC236}">
                <a16:creationId xmlns:a16="http://schemas.microsoft.com/office/drawing/2014/main" id="{206AAD7D-19D4-0648-A01A-B263F3129C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292862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5" name="Rubrik 1">
            <a:extLst>
              <a:ext uri="{FF2B5EF4-FFF2-40B4-BE49-F238E27FC236}">
                <a16:creationId xmlns:a16="http://schemas.microsoft.com/office/drawing/2014/main" id="{E2489F87-FF79-4B69-A765-093A881231A4}"/>
              </a:ext>
            </a:extLst>
          </p:cNvPr>
          <p:cNvSpPr txBox="1">
            <a:spLocks/>
          </p:cNvSpPr>
          <p:nvPr/>
        </p:nvSpPr>
        <p:spPr>
          <a:xfrm>
            <a:off x="938157" y="481233"/>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sv-SE" sz="32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br>
            <a:r>
              <a:rPr kumimoji="0" lang="sv-SE" sz="32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Vad är VFU-portföljen?</a:t>
            </a:r>
          </a:p>
        </p:txBody>
      </p:sp>
      <p:sp>
        <p:nvSpPr>
          <p:cNvPr id="6" name="Platshållare för innehåll 2">
            <a:extLst>
              <a:ext uri="{FF2B5EF4-FFF2-40B4-BE49-F238E27FC236}">
                <a16:creationId xmlns:a16="http://schemas.microsoft.com/office/drawing/2014/main" id="{B93062A8-6802-44B5-BCCB-EBB308190FD1}"/>
              </a:ext>
            </a:extLst>
          </p:cNvPr>
          <p:cNvSpPr txBox="1">
            <a:spLocks/>
          </p:cNvSpPr>
          <p:nvPr/>
        </p:nvSpPr>
        <p:spPr>
          <a:xfrm>
            <a:off x="936379" y="1631698"/>
            <a:ext cx="7886700" cy="424847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Pedagogiskt verktyg för lärarstudenter under </a:t>
            </a:r>
            <a:r>
              <a:rPr kumimoji="0" lang="sv-SE" sz="2000" b="0" i="0" u="none" strike="noStrike" kern="1200" cap="none" spc="0" normalizeH="0" baseline="0" noProof="0" dirty="0" err="1">
                <a:ln>
                  <a:noFill/>
                </a:ln>
                <a:solidFill>
                  <a:srgbClr val="003060"/>
                </a:solidFill>
                <a:effectLst/>
                <a:uLnTx/>
                <a:uFillTx/>
                <a:latin typeface="TheSansB W6 SemiBold" panose="020B0602050302020203" pitchFamily="34" charset="0"/>
                <a:ea typeface="+mn-ea"/>
                <a:cs typeface="+mn-cs"/>
              </a:rPr>
              <a:t>VFU:n</a:t>
            </a: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Alla dokument samlade på ett ställe (uppgifter, VFU rapport, kursdokument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Stöd i professionsutvecklingen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Se VFU placering och kontaktuppgifter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Plattform för dialog mellan student, handledare och VFU-lärare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Kompatibel med alla skärmar</a:t>
            </a:r>
          </a:p>
        </p:txBody>
      </p:sp>
    </p:spTree>
    <p:extLst>
      <p:ext uri="{BB962C8B-B14F-4D97-AF65-F5344CB8AC3E}">
        <p14:creationId xmlns:p14="http://schemas.microsoft.com/office/powerpoint/2010/main" val="104411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7" name="Rubrik 1"/>
          <p:cNvSpPr txBox="1">
            <a:spLocks/>
          </p:cNvSpPr>
          <p:nvPr/>
        </p:nvSpPr>
        <p:spPr>
          <a:xfrm>
            <a:off x="1106594" y="496471"/>
            <a:ext cx="8130327" cy="997847"/>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1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Skriv </a:t>
            </a:r>
            <a:r>
              <a:rPr kumimoji="0" lang="sv-SE" sz="2100" b="0" i="0" u="none" strike="noStrike" kern="1200" cap="none" spc="0" normalizeH="0" baseline="0" noProof="0" dirty="0">
                <a:ln>
                  <a:noFill/>
                </a:ln>
                <a:solidFill>
                  <a:srgbClr val="003060"/>
                </a:solidFill>
                <a:effectLst/>
                <a:uLnTx/>
                <a:uFillTx/>
                <a:latin typeface="TheSansB W8 ExtraBold" panose="020B0902050302020203" pitchFamily="34" charset="0"/>
                <a:ea typeface="+mj-ea"/>
                <a:cs typeface="+mj-cs"/>
              </a:rPr>
              <a:t>vfusyd.su.se </a:t>
            </a:r>
            <a:r>
              <a:rPr kumimoji="0" lang="sv-SE" sz="2100" b="0" i="0" u="none" strike="noStrike" kern="1200" cap="none" spc="0" normalizeH="0" baseline="0" noProof="0" dirty="0">
                <a:ln>
                  <a:noFill/>
                </a:ln>
                <a:solidFill>
                  <a:srgbClr val="003060"/>
                </a:solidFill>
                <a:effectLst/>
                <a:uLnTx/>
                <a:uFillTx/>
                <a:latin typeface="TheSansB W7 Bold" panose="020B0802050302020203" pitchFamily="34" charset="0"/>
                <a:ea typeface="+mj-ea"/>
                <a:cs typeface="+mj-cs"/>
              </a:rPr>
              <a:t>i adressfältet</a:t>
            </a:r>
          </a:p>
        </p:txBody>
      </p:sp>
      <p:pic>
        <p:nvPicPr>
          <p:cNvPr id="8" name="Bildobjekt 7"/>
          <p:cNvPicPr>
            <a:picLocks noChangeAspect="1"/>
          </p:cNvPicPr>
          <p:nvPr/>
        </p:nvPicPr>
        <p:blipFill>
          <a:blip r:embed="rId3"/>
          <a:stretch>
            <a:fillRect/>
          </a:stretch>
        </p:blipFill>
        <p:spPr>
          <a:xfrm>
            <a:off x="1143000" y="1288384"/>
            <a:ext cx="8036169" cy="4566657"/>
          </a:xfrm>
          <a:prstGeom prst="rect">
            <a:avLst/>
          </a:prstGeom>
        </p:spPr>
      </p:pic>
      <p:sp>
        <p:nvSpPr>
          <p:cNvPr id="11" name="Pratbubbla: oval 6">
            <a:extLst>
              <a:ext uri="{FF2B5EF4-FFF2-40B4-BE49-F238E27FC236}">
                <a16:creationId xmlns:a16="http://schemas.microsoft.com/office/drawing/2014/main" id="{740F831D-1513-4D91-BF74-9780C32999E1}"/>
              </a:ext>
            </a:extLst>
          </p:cNvPr>
          <p:cNvSpPr/>
          <p:nvPr/>
        </p:nvSpPr>
        <p:spPr>
          <a:xfrm>
            <a:off x="4747743" y="1900585"/>
            <a:ext cx="2752095" cy="997847"/>
          </a:xfrm>
          <a:prstGeom prst="wedgeEllipseCallout">
            <a:avLst>
              <a:gd name="adj1" fmla="val -70529"/>
              <a:gd name="adj2" fmla="val 894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Logga in med ditt universitetskonto</a:t>
            </a:r>
          </a:p>
        </p:txBody>
      </p:sp>
      <p:sp>
        <p:nvSpPr>
          <p:cNvPr id="12" name="Ellips 11">
            <a:extLst>
              <a:ext uri="{FF2B5EF4-FFF2-40B4-BE49-F238E27FC236}">
                <a16:creationId xmlns:a16="http://schemas.microsoft.com/office/drawing/2014/main" id="{41CF9EB2-F352-4099-92B8-A3230764635B}"/>
              </a:ext>
            </a:extLst>
          </p:cNvPr>
          <p:cNvSpPr/>
          <p:nvPr/>
        </p:nvSpPr>
        <p:spPr>
          <a:xfrm>
            <a:off x="2763897" y="3116192"/>
            <a:ext cx="1368152" cy="558487"/>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9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7" name="Pratbubbla: oval 1">
            <a:extLst>
              <a:ext uri="{FF2B5EF4-FFF2-40B4-BE49-F238E27FC236}">
                <a16:creationId xmlns:a16="http://schemas.microsoft.com/office/drawing/2014/main" id="{898BC0AB-11F6-42D0-8898-D376996D7109}"/>
              </a:ext>
            </a:extLst>
          </p:cNvPr>
          <p:cNvSpPr/>
          <p:nvPr/>
        </p:nvSpPr>
        <p:spPr>
          <a:xfrm>
            <a:off x="1760794" y="1484784"/>
            <a:ext cx="8596544" cy="3246539"/>
          </a:xfrm>
          <a:prstGeom prst="wedgeEllipseCallout">
            <a:avLst>
              <a:gd name="adj1" fmla="val -56030"/>
              <a:gd name="adj2" fmla="val 7906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6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rPr>
              <a:t>OBS!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Din VFU-handledare ska logga in antingen via </a:t>
            </a:r>
            <a:r>
              <a:rPr kumimoji="0" lang="sv-SE" sz="2000" b="0" i="0" u="none" strike="noStrike" kern="1200" cap="none" spc="0" normalizeH="0" baseline="0" noProof="0" dirty="0">
                <a:ln>
                  <a:noFill/>
                </a:ln>
                <a:solidFill>
                  <a:srgbClr val="003060"/>
                </a:solidFill>
                <a:effectLst/>
                <a:uLnTx/>
                <a:uFillTx/>
                <a:latin typeface="TheSansB W8 ExtraBold" panose="020B0902050302020203" pitchFamily="34" charset="0"/>
                <a:ea typeface="+mn-ea"/>
                <a:cs typeface="+mn-cs"/>
              </a:rPr>
              <a:t>Skolfederation</a:t>
            </a: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 eller </a:t>
            </a:r>
            <a:r>
              <a:rPr kumimoji="0" lang="sv-SE" sz="2000" b="0" i="0" u="none" strike="noStrike" kern="1200" cap="none" spc="0" normalizeH="0" baseline="0" noProof="0" dirty="0" err="1">
                <a:ln>
                  <a:noFill/>
                </a:ln>
                <a:solidFill>
                  <a:srgbClr val="003060"/>
                </a:solidFill>
                <a:effectLst/>
                <a:uLnTx/>
                <a:uFillTx/>
                <a:latin typeface="TheSansB W8 ExtraBold" panose="020B0902050302020203" pitchFamily="34" charset="0"/>
                <a:ea typeface="+mn-ea"/>
                <a:cs typeface="+mn-cs"/>
              </a:rPr>
              <a:t>EduID</a:t>
            </a:r>
            <a:r>
              <a:rPr kumimoji="0" lang="sv-SE" sz="20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 För mer information, se filmen </a:t>
            </a:r>
            <a:r>
              <a:rPr kumimoji="0" lang="sv-SE" sz="2000" b="0" i="1"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Hur loggar jag in som VFU-handledare i VFU-portföljen?</a:t>
            </a:r>
            <a:endParaRPr kumimoji="0" lang="sv-SE" sz="2000" b="0" i="1" u="none" strike="noStrike" kern="1200" cap="none" spc="0" normalizeH="0" baseline="0" noProof="0" dirty="0">
              <a:ln>
                <a:noFill/>
              </a:ln>
              <a:solidFill>
                <a:prstClr val="white"/>
              </a:solidFill>
              <a:effectLst/>
              <a:uLnTx/>
              <a:uFillTx/>
              <a:latin typeface="TheSansB W6 SemiBold" panose="020B0602050302020203" pitchFamily="34" charset="0"/>
              <a:ea typeface="+mn-ea"/>
              <a:cs typeface="+mn-cs"/>
            </a:endParaRPr>
          </a:p>
        </p:txBody>
      </p:sp>
    </p:spTree>
    <p:extLst>
      <p:ext uri="{BB962C8B-B14F-4D97-AF65-F5344CB8AC3E}">
        <p14:creationId xmlns:p14="http://schemas.microsoft.com/office/powerpoint/2010/main" val="81342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611772" y="1320800"/>
            <a:ext cx="6361027" cy="4736161"/>
          </a:xfrm>
        </p:spPr>
        <p:txBody>
          <a:bodyPr>
            <a:noAutofit/>
          </a:bodyPr>
          <a:lstStyle/>
          <a:p>
            <a:pPr marL="0" indent="0">
              <a:buNone/>
            </a:pPr>
            <a:r>
              <a:rPr lang="sv-SE" sz="2400" dirty="0"/>
              <a:t>Den verksamhetsförlagda utbildningen är av central betydelse för att studenten ska ges </a:t>
            </a:r>
            <a:r>
              <a:rPr lang="sv-SE" sz="2400" b="1" dirty="0"/>
              <a:t>möjlighet att utveckla kunskaper och kompetenser</a:t>
            </a:r>
            <a:r>
              <a:rPr lang="sv-SE" sz="2400" dirty="0"/>
              <a:t> som avser hela förskolläraruppdraget.</a:t>
            </a:r>
          </a:p>
          <a:p>
            <a:pPr marL="0" indent="0">
              <a:buNone/>
            </a:pPr>
            <a:endParaRPr lang="sv-SE" sz="2400" dirty="0"/>
          </a:p>
          <a:p>
            <a:pPr marL="0" indent="0">
              <a:buNone/>
            </a:pPr>
            <a:r>
              <a:rPr lang="sv-SE" sz="2400" dirty="0"/>
              <a:t>I de verksamhetsförlagda kurserna ska studenten ges </a:t>
            </a:r>
            <a:r>
              <a:rPr lang="sv-SE" sz="2400" b="1" dirty="0"/>
              <a:t>möjlighet att använda de teoretiska kunskaper </a:t>
            </a:r>
            <a:r>
              <a:rPr lang="sv-SE" sz="2400" dirty="0"/>
              <a:t>som hen tillägnat sig i de campusförlagda kurserna för att kunna </a:t>
            </a:r>
            <a:r>
              <a:rPr lang="sv-SE" sz="2400" b="1" dirty="0"/>
              <a:t>fördjupa sin förståelse</a:t>
            </a:r>
            <a:r>
              <a:rPr lang="sv-SE" sz="2400" dirty="0"/>
              <a:t> och därmed </a:t>
            </a:r>
            <a:r>
              <a:rPr lang="sv-SE" sz="2400" b="1" dirty="0"/>
              <a:t>stärka sin handlingskompetens</a:t>
            </a:r>
            <a:r>
              <a:rPr lang="sv-SE" sz="2400" dirty="0"/>
              <a:t>. </a:t>
            </a:r>
          </a:p>
          <a:p>
            <a:pPr marL="0" indent="0">
              <a:buNone/>
            </a:pPr>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4716159" y="283984"/>
            <a:ext cx="4353551"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716159" y="283984"/>
            <a:ext cx="4094041"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Varför VFU?</a:t>
            </a:r>
          </a:p>
        </p:txBody>
      </p:sp>
      <p:pic>
        <p:nvPicPr>
          <p:cNvPr id="2" name="Bildobjekt 1" descr="En bild som visar mat, tecken&#10;&#10;Automatiskt genererad beskrivning">
            <a:extLst>
              <a:ext uri="{FF2B5EF4-FFF2-40B4-BE49-F238E27FC236}">
                <a16:creationId xmlns:a16="http://schemas.microsoft.com/office/drawing/2014/main" id="{842D3A4B-0BA8-30B5-1F18-38DFEC8AF9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064080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9538A3C3-7B86-0923-9723-15CD5F9A3D90}"/>
              </a:ext>
            </a:extLst>
          </p:cNvPr>
          <p:cNvPicPr>
            <a:picLocks noChangeAspect="1"/>
          </p:cNvPicPr>
          <p:nvPr/>
        </p:nvPicPr>
        <p:blipFill>
          <a:blip r:embed="rId2"/>
          <a:stretch>
            <a:fillRect/>
          </a:stretch>
        </p:blipFill>
        <p:spPr>
          <a:xfrm>
            <a:off x="0" y="0"/>
            <a:ext cx="12247842" cy="9410853"/>
          </a:xfrm>
          <a:prstGeom prst="rect">
            <a:avLst/>
          </a:prstGeom>
        </p:spPr>
      </p:pic>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8" name="Ellips 7">
            <a:extLst>
              <a:ext uri="{FF2B5EF4-FFF2-40B4-BE49-F238E27FC236}">
                <a16:creationId xmlns:a16="http://schemas.microsoft.com/office/drawing/2014/main" id="{C663F075-8D96-4BEE-BF07-D4DA7789C0B9}"/>
              </a:ext>
            </a:extLst>
          </p:cNvPr>
          <p:cNvSpPr/>
          <p:nvPr/>
        </p:nvSpPr>
        <p:spPr>
          <a:xfrm>
            <a:off x="11162318" y="-697700"/>
            <a:ext cx="558959" cy="366295"/>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Pratbubbla: oval 13">
            <a:extLst>
              <a:ext uri="{FF2B5EF4-FFF2-40B4-BE49-F238E27FC236}">
                <a16:creationId xmlns:a16="http://schemas.microsoft.com/office/drawing/2014/main" id="{2444920D-4008-49EF-95A9-88949BB3EF0C}"/>
              </a:ext>
            </a:extLst>
          </p:cNvPr>
          <p:cNvSpPr/>
          <p:nvPr/>
        </p:nvSpPr>
        <p:spPr>
          <a:xfrm>
            <a:off x="8608080" y="1742138"/>
            <a:ext cx="3583920" cy="1468769"/>
          </a:xfrm>
          <a:prstGeom prst="wedgeEllipseCallout">
            <a:avLst>
              <a:gd name="adj1" fmla="val 28760"/>
              <a:gd name="adj2" fmla="val -13094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Klicka på figuren för att </a:t>
            </a: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logga ut </a:t>
            </a: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och för att </a:t>
            </a:r>
            <a:r>
              <a:rPr kumimoji="0" lang="sv-SE" sz="1600" b="0" i="0" u="none" strike="noStrike" kern="1200" cap="none" spc="0" normalizeH="0" baseline="0" noProof="0" dirty="0">
                <a:ln>
                  <a:noFill/>
                </a:ln>
                <a:solidFill>
                  <a:srgbClr val="003060"/>
                </a:solidFill>
                <a:effectLst/>
                <a:uLnTx/>
                <a:uFillTx/>
                <a:latin typeface="TheSansB W7 Bold" panose="020B0802050302020203" pitchFamily="34" charset="0"/>
                <a:ea typeface="+mn-ea"/>
                <a:cs typeface="+mn-cs"/>
              </a:rPr>
              <a:t>skapa profilsida</a:t>
            </a:r>
          </a:p>
        </p:txBody>
      </p:sp>
      <p:sp>
        <p:nvSpPr>
          <p:cNvPr id="10" name="Pratbubbla: oval 14">
            <a:extLst>
              <a:ext uri="{FF2B5EF4-FFF2-40B4-BE49-F238E27FC236}">
                <a16:creationId xmlns:a16="http://schemas.microsoft.com/office/drawing/2014/main" id="{AC6E877D-894F-4A90-90DD-4149C448C6F8}"/>
              </a:ext>
            </a:extLst>
          </p:cNvPr>
          <p:cNvSpPr/>
          <p:nvPr/>
        </p:nvSpPr>
        <p:spPr>
          <a:xfrm>
            <a:off x="2176105" y="147725"/>
            <a:ext cx="3583920" cy="1468769"/>
          </a:xfrm>
          <a:prstGeom prst="wedgeEllipseCallout">
            <a:avLst>
              <a:gd name="adj1" fmla="val -61785"/>
              <a:gd name="adj2" fmla="val 11995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Här visas de VFU-kurser du är, eller har varit, registrerad på samt din placering</a:t>
            </a:r>
          </a:p>
        </p:txBody>
      </p:sp>
    </p:spTree>
    <p:extLst>
      <p:ext uri="{BB962C8B-B14F-4D97-AF65-F5344CB8AC3E}">
        <p14:creationId xmlns:p14="http://schemas.microsoft.com/office/powerpoint/2010/main" val="337768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D99"/>
        </a:solidFill>
        <a:effectLst/>
      </p:bgPr>
    </p:bg>
    <p:spTree>
      <p:nvGrpSpPr>
        <p:cNvPr id="1" name=""/>
        <p:cNvGrpSpPr/>
        <p:nvPr/>
      </p:nvGrpSpPr>
      <p:grpSpPr>
        <a:xfrm>
          <a:off x="0" y="0"/>
          <a:ext cx="0" cy="0"/>
          <a:chOff x="0" y="0"/>
          <a:chExt cx="0" cy="0"/>
        </a:xfrm>
      </p:grpSpPr>
      <p:pic>
        <p:nvPicPr>
          <p:cNvPr id="8" name="Bildobjekt 7" descr="En bild som visar text, skärmbild, Webbsida, programvara&#10;&#10;Automatiskt genererad beskrivning">
            <a:extLst>
              <a:ext uri="{FF2B5EF4-FFF2-40B4-BE49-F238E27FC236}">
                <a16:creationId xmlns:a16="http://schemas.microsoft.com/office/drawing/2014/main" id="{2441C7DF-93A7-2ADC-9E66-07B148BF9901}"/>
              </a:ext>
            </a:extLst>
          </p:cNvPr>
          <p:cNvPicPr>
            <a:picLocks noChangeAspect="1"/>
          </p:cNvPicPr>
          <p:nvPr/>
        </p:nvPicPr>
        <p:blipFill>
          <a:blip r:embed="rId2"/>
          <a:stretch>
            <a:fillRect/>
          </a:stretch>
        </p:blipFill>
        <p:spPr>
          <a:xfrm>
            <a:off x="0" y="-132623"/>
            <a:ext cx="12192000" cy="6990623"/>
          </a:xfrm>
          <a:prstGeom prst="rect">
            <a:avLst/>
          </a:prstGeom>
        </p:spPr>
      </p:pic>
      <p:pic>
        <p:nvPicPr>
          <p:cNvPr id="4" name="Bildobjekt 3" descr="En bild som visar ritning&#10;&#10;Automatiskt genererad beskrivning">
            <a:extLst>
              <a:ext uri="{FF2B5EF4-FFF2-40B4-BE49-F238E27FC236}">
                <a16:creationId xmlns:a16="http://schemas.microsoft.com/office/drawing/2014/main" id="{A1613E86-265D-B848-9D3E-B495667D9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13" name="Pratbubbla: oval 11">
            <a:extLst>
              <a:ext uri="{FF2B5EF4-FFF2-40B4-BE49-F238E27FC236}">
                <a16:creationId xmlns:a16="http://schemas.microsoft.com/office/drawing/2014/main" id="{0C12889B-78FE-4314-A26E-5B2BB3AE371A}"/>
              </a:ext>
            </a:extLst>
          </p:cNvPr>
          <p:cNvSpPr/>
          <p:nvPr/>
        </p:nvSpPr>
        <p:spPr>
          <a:xfrm>
            <a:off x="4607359" y="-66504"/>
            <a:ext cx="3483724" cy="1252745"/>
          </a:xfrm>
          <a:prstGeom prst="wedgeEllipseCallout">
            <a:avLst>
              <a:gd name="adj1" fmla="val -61395"/>
              <a:gd name="adj2" fmla="val 10990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Kontaktuppgifter till dig hämtas från </a:t>
            </a:r>
            <a:r>
              <a:rPr kumimoji="0" lang="sv-SE" sz="1600" b="0" i="0" u="none" strike="noStrike" kern="1200" cap="none" spc="0" normalizeH="0" baseline="0" noProof="0" dirty="0" err="1">
                <a:ln>
                  <a:noFill/>
                </a:ln>
                <a:solidFill>
                  <a:srgbClr val="003060"/>
                </a:solidFill>
                <a:effectLst/>
                <a:uLnTx/>
                <a:uFillTx/>
                <a:latin typeface="TheSansB W6 SemiBold" panose="020B0602050302020203" pitchFamily="34" charset="0"/>
                <a:ea typeface="+mn-ea"/>
                <a:cs typeface="+mn-cs"/>
              </a:rPr>
              <a:t>Ladok</a:t>
            </a:r>
            <a:endPar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endParaRPr>
          </a:p>
        </p:txBody>
      </p:sp>
      <p:sp>
        <p:nvSpPr>
          <p:cNvPr id="14" name="Pratbubbla: oval 13">
            <a:extLst>
              <a:ext uri="{FF2B5EF4-FFF2-40B4-BE49-F238E27FC236}">
                <a16:creationId xmlns:a16="http://schemas.microsoft.com/office/drawing/2014/main" id="{EB686D01-81AF-47F9-BC60-5EE540E715FA}"/>
              </a:ext>
            </a:extLst>
          </p:cNvPr>
          <p:cNvSpPr/>
          <p:nvPr/>
        </p:nvSpPr>
        <p:spPr>
          <a:xfrm>
            <a:off x="8416230" y="-66504"/>
            <a:ext cx="3877663" cy="1468769"/>
          </a:xfrm>
          <a:prstGeom prst="wedgeEllipseCallout">
            <a:avLst>
              <a:gd name="adj1" fmla="val -137800"/>
              <a:gd name="adj2" fmla="val 17455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Skriv vem du är och lägg in en bild som blir synlig </a:t>
            </a:r>
            <a:r>
              <a:rPr kumimoji="0" lang="sv-SE" sz="1600" b="0" i="0" u="none" strike="noStrike" kern="1200" cap="none" spc="0" normalizeH="0" baseline="0" noProof="0">
                <a:ln>
                  <a:noFill/>
                </a:ln>
                <a:solidFill>
                  <a:srgbClr val="003060"/>
                </a:solidFill>
                <a:effectLst/>
                <a:uLnTx/>
                <a:uFillTx/>
                <a:latin typeface="TheSansB W6 SemiBold" panose="020B0602050302020203" pitchFamily="34" charset="0"/>
                <a:ea typeface="+mn-ea"/>
                <a:cs typeface="+mn-cs"/>
              </a:rPr>
              <a:t>för VFU-lärare </a:t>
            </a:r>
            <a:r>
              <a:rPr kumimoji="0" lang="sv-SE" sz="1600" b="0" i="0" u="none" strike="noStrike" kern="1200" cap="none" spc="0" normalizeH="0" baseline="0" noProof="0" dirty="0">
                <a:ln>
                  <a:noFill/>
                </a:ln>
                <a:solidFill>
                  <a:srgbClr val="003060"/>
                </a:solidFill>
                <a:effectLst/>
                <a:uLnTx/>
                <a:uFillTx/>
                <a:latin typeface="TheSansB W6 SemiBold" panose="020B0602050302020203" pitchFamily="34" charset="0"/>
                <a:ea typeface="+mn-ea"/>
                <a:cs typeface="+mn-cs"/>
              </a:rPr>
              <a:t>och VFU-handledare</a:t>
            </a:r>
          </a:p>
        </p:txBody>
      </p:sp>
      <p:sp>
        <p:nvSpPr>
          <p:cNvPr id="15" name="Ellips 14">
            <a:extLst>
              <a:ext uri="{FF2B5EF4-FFF2-40B4-BE49-F238E27FC236}">
                <a16:creationId xmlns:a16="http://schemas.microsoft.com/office/drawing/2014/main" id="{CD04A2F8-4E39-44EA-A120-84BF7950AE70}"/>
              </a:ext>
            </a:extLst>
          </p:cNvPr>
          <p:cNvSpPr/>
          <p:nvPr/>
        </p:nvSpPr>
        <p:spPr>
          <a:xfrm>
            <a:off x="2502310" y="2861863"/>
            <a:ext cx="2348113" cy="739683"/>
          </a:xfrm>
          <a:prstGeom prst="ellipse">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91F63451-CEEB-589D-BDA8-B9A2779B7BB4}"/>
              </a:ext>
            </a:extLst>
          </p:cNvPr>
          <p:cNvSpPr/>
          <p:nvPr/>
        </p:nvSpPr>
        <p:spPr>
          <a:xfrm>
            <a:off x="2307643" y="500164"/>
            <a:ext cx="7576714" cy="772044"/>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Pedagogisk stöd – Jenny Eldh</a:t>
            </a:r>
          </a:p>
        </p:txBody>
      </p:sp>
      <p:pic>
        <p:nvPicPr>
          <p:cNvPr id="2" name="Bildobjekt 1" descr="En bild som visar mat, tecken&#10;&#10;Automatiskt genererad beskrivning">
            <a:extLst>
              <a:ext uri="{FF2B5EF4-FFF2-40B4-BE49-F238E27FC236}">
                <a16:creationId xmlns:a16="http://schemas.microsoft.com/office/drawing/2014/main" id="{0EFA38E4-6114-FF7B-78A9-92EF57E45E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
        <p:nvSpPr>
          <p:cNvPr id="4" name="textruta 3">
            <a:extLst>
              <a:ext uri="{FF2B5EF4-FFF2-40B4-BE49-F238E27FC236}">
                <a16:creationId xmlns:a16="http://schemas.microsoft.com/office/drawing/2014/main" id="{C0B5A9FE-A89E-851A-CE83-724E1C36FE80}"/>
              </a:ext>
            </a:extLst>
          </p:cNvPr>
          <p:cNvSpPr txBox="1"/>
          <p:nvPr/>
        </p:nvSpPr>
        <p:spPr>
          <a:xfrm>
            <a:off x="2540000" y="2512291"/>
            <a:ext cx="5938982" cy="646331"/>
          </a:xfrm>
          <a:prstGeom prst="rect">
            <a:avLst/>
          </a:prstGeom>
          <a:noFill/>
        </p:spPr>
        <p:txBody>
          <a:bodyPr wrap="square" rtlCol="0">
            <a:spAutoFit/>
          </a:bodyPr>
          <a:lstStyle/>
          <a:p>
            <a:r>
              <a:rPr lang="sv-SE" dirty="0">
                <a:hlinkClick r:id="rId3"/>
              </a:rPr>
              <a:t>https://student.mau.se/stod/pedagogiskt-stod/</a:t>
            </a:r>
            <a:endParaRPr lang="sv-SE" dirty="0"/>
          </a:p>
          <a:p>
            <a:endParaRPr lang="sv-SE" dirty="0"/>
          </a:p>
        </p:txBody>
      </p:sp>
    </p:spTree>
    <p:extLst>
      <p:ext uri="{BB962C8B-B14F-4D97-AF65-F5344CB8AC3E}">
        <p14:creationId xmlns:p14="http://schemas.microsoft.com/office/powerpoint/2010/main" val="370035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4"/>
          <p:cNvSpPr>
            <a:spLocks noGrp="1"/>
          </p:cNvSpPr>
          <p:nvPr>
            <p:ph type="subTitle" idx="1"/>
          </p:nvPr>
        </p:nvSpPr>
        <p:spPr>
          <a:xfrm>
            <a:off x="868218" y="1505526"/>
            <a:ext cx="7933891" cy="5107709"/>
          </a:xfrm>
        </p:spPr>
        <p:txBody>
          <a:bodyPr>
            <a:noAutofit/>
          </a:bodyPr>
          <a:lstStyle/>
          <a:p>
            <a:pPr algn="l"/>
            <a:r>
              <a:rPr lang="sv-SE" sz="2800" dirty="0"/>
              <a:t>Som student på något av lärarprogrammen kan du ansöka om att göra en del av din VFU på en förskola utomlands. Du letar själv upp en lämplig förskola i valfritt land och anger sedan ditt önskemål i en ansökan.</a:t>
            </a:r>
          </a:p>
          <a:p>
            <a:pPr algn="l"/>
            <a:r>
              <a:rPr lang="sv-SE" sz="2800" dirty="0"/>
              <a:t>Förskollärarutbildningen erbjuder möjlighet till vfu-utomlands i termin 4. </a:t>
            </a:r>
          </a:p>
          <a:p>
            <a:pPr algn="l"/>
            <a:endParaRPr lang="sv-SE" sz="2800" dirty="0"/>
          </a:p>
          <a:p>
            <a:pPr algn="l"/>
            <a:r>
              <a:rPr lang="sv-SE" sz="2800" dirty="0"/>
              <a:t>Är du intresserad och vill ha mer information, kontakta </a:t>
            </a:r>
            <a:r>
              <a:rPr lang="sv-SE" sz="2800" dirty="0">
                <a:hlinkClick r:id="rId2"/>
              </a:rPr>
              <a:t>johanna.boussard@mau.se</a:t>
            </a:r>
            <a:r>
              <a:rPr lang="sv-SE" sz="2800" dirty="0"/>
              <a:t> </a:t>
            </a:r>
          </a:p>
        </p:txBody>
      </p:sp>
      <p:pic>
        <p:nvPicPr>
          <p:cNvPr id="7" name="Platshållare för innehåll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109" y="2565413"/>
            <a:ext cx="3118050" cy="2339096"/>
          </a:xfrm>
          <a:prstGeom prst="rect">
            <a:avLst/>
          </a:prstGeom>
        </p:spPr>
      </p:pic>
      <p:sp>
        <p:nvSpPr>
          <p:cNvPr id="2" name="Rectangle 7">
            <a:extLst>
              <a:ext uri="{FF2B5EF4-FFF2-40B4-BE49-F238E27FC236}">
                <a16:creationId xmlns:a16="http://schemas.microsoft.com/office/drawing/2014/main" id="{A4FFE99F-0F48-C925-7164-F944ED48E3CC}"/>
              </a:ext>
            </a:extLst>
          </p:cNvPr>
          <p:cNvSpPr/>
          <p:nvPr/>
        </p:nvSpPr>
        <p:spPr>
          <a:xfrm>
            <a:off x="3746733" y="318382"/>
            <a:ext cx="4164815" cy="844496"/>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VFU utomlands</a:t>
            </a:r>
          </a:p>
        </p:txBody>
      </p:sp>
      <p:pic>
        <p:nvPicPr>
          <p:cNvPr id="3" name="Bildobjekt 2" descr="En bild som visar mat, tecken&#10;&#10;Automatiskt genererad beskrivning">
            <a:extLst>
              <a:ext uri="{FF2B5EF4-FFF2-40B4-BE49-F238E27FC236}">
                <a16:creationId xmlns:a16="http://schemas.microsoft.com/office/drawing/2014/main" id="{C034B1DF-43A1-4C7B-A939-6BEF373A1A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568338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idx="4294967295"/>
          </p:nvPr>
        </p:nvSpPr>
        <p:spPr>
          <a:xfrm>
            <a:off x="0" y="381635"/>
            <a:ext cx="11763376" cy="5456238"/>
          </a:xfrm>
        </p:spPr>
        <p:txBody>
          <a:bodyPr/>
          <a:lstStyle/>
          <a:p>
            <a:pPr algn="ctr"/>
            <a:r>
              <a:rPr lang="sv-SE" sz="6000" dirty="0"/>
              <a:t> Är du intresserad av att göra VFU-utomlands i Sarajevo?</a:t>
            </a:r>
          </a:p>
        </p:txBody>
      </p:sp>
      <p:sp>
        <p:nvSpPr>
          <p:cNvPr id="3" name="Underrubrik 2"/>
          <p:cNvSpPr>
            <a:spLocks noGrp="1"/>
          </p:cNvSpPr>
          <p:nvPr>
            <p:ph type="subTitle" idx="4294967295"/>
          </p:nvPr>
        </p:nvSpPr>
        <p:spPr>
          <a:xfrm>
            <a:off x="792480" y="4988560"/>
            <a:ext cx="10881360" cy="1158240"/>
          </a:xfrm>
        </p:spPr>
        <p:txBody>
          <a:bodyPr>
            <a:normAutofit/>
          </a:bodyPr>
          <a:lstStyle/>
          <a:p>
            <a:pPr marL="0" indent="0" algn="ctr">
              <a:buNone/>
            </a:pPr>
            <a:r>
              <a:rPr lang="sv-SE" dirty="0"/>
              <a:t>Kontakt: Zenada Mehmedovic (projektledare)</a:t>
            </a:r>
          </a:p>
          <a:p>
            <a:pPr marL="0" indent="0" algn="ctr">
              <a:buNone/>
            </a:pPr>
            <a:r>
              <a:rPr lang="sv-SE" dirty="0">
                <a:hlinkClick r:id="rId2"/>
              </a:rPr>
              <a:t>zenada.mehmedovic@mau.se</a:t>
            </a:r>
            <a:r>
              <a:rPr lang="sv-SE" dirty="0"/>
              <a:t> </a:t>
            </a:r>
          </a:p>
        </p:txBody>
      </p:sp>
      <p:pic>
        <p:nvPicPr>
          <p:cNvPr id="4" name="Bildobjekt 3" descr="En bild som visar mat, tecken&#10;&#10;Automatiskt genererad beskrivning">
            <a:extLst>
              <a:ext uri="{FF2B5EF4-FFF2-40B4-BE49-F238E27FC236}">
                <a16:creationId xmlns:a16="http://schemas.microsoft.com/office/drawing/2014/main" id="{512B1A9A-2A40-652D-5726-2E6D947FFB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006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Sarajevo ”slottets stad”, </a:t>
            </a:r>
            <a:br>
              <a:rPr lang="sv-SE" dirty="0"/>
            </a:br>
            <a:r>
              <a:rPr lang="sv-SE" dirty="0"/>
              <a:t>huvudstaden i Bosnien och Hercegovina</a:t>
            </a:r>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77193" y="1957388"/>
            <a:ext cx="5809581" cy="4358226"/>
          </a:xfrm>
        </p:spPr>
      </p:pic>
      <p:pic>
        <p:nvPicPr>
          <p:cNvPr id="3" name="Bildobjekt 2" descr="En bild som visar mat, tecken&#10;&#10;Automatiskt genererad beskrivning">
            <a:extLst>
              <a:ext uri="{FF2B5EF4-FFF2-40B4-BE49-F238E27FC236}">
                <a16:creationId xmlns:a16="http://schemas.microsoft.com/office/drawing/2014/main" id="{4CDDA89C-C045-168E-5756-AC5AAF37ED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982722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31764" cy="1622318"/>
          </a:xfrm>
        </p:spPr>
        <p:txBody>
          <a:bodyPr>
            <a:normAutofit fontScale="90000"/>
          </a:bodyPr>
          <a:lstStyle/>
          <a:p>
            <a:r>
              <a:rPr lang="sv-SE" dirty="0"/>
              <a:t>Skola och Förskola: </a:t>
            </a:r>
            <a:r>
              <a:rPr lang="sv-SE" b="1" dirty="0"/>
              <a:t>Bloom,</a:t>
            </a:r>
            <a:br>
              <a:rPr lang="sv-SE" b="1" dirty="0"/>
            </a:br>
            <a:r>
              <a:rPr lang="sv-SE" dirty="0"/>
              <a:t>med internationell profil samt Montessori pedagogik och utomhuspedagogik</a:t>
            </a:r>
          </a:p>
        </p:txBody>
      </p:sp>
      <p:pic>
        <p:nvPicPr>
          <p:cNvPr id="4" name="Platshållare för innehåll 3"/>
          <p:cNvPicPr>
            <a:picLocks noGrp="1" noChangeAspect="1"/>
          </p:cNvPicPr>
          <p:nvPr>
            <p:ph idx="1"/>
          </p:nvPr>
        </p:nvPicPr>
        <p:blipFill>
          <a:blip r:embed="rId2"/>
          <a:stretch>
            <a:fillRect/>
          </a:stretch>
        </p:blipFill>
        <p:spPr>
          <a:xfrm>
            <a:off x="644234" y="2605193"/>
            <a:ext cx="4177147" cy="3137055"/>
          </a:xfrm>
          <a:prstGeom prst="rect">
            <a:avLst/>
          </a:prstGeom>
        </p:spPr>
      </p:pic>
      <p:pic>
        <p:nvPicPr>
          <p:cNvPr id="5" name="Bildobjekt 4"/>
          <p:cNvPicPr>
            <a:picLocks noChangeAspect="1"/>
          </p:cNvPicPr>
          <p:nvPr/>
        </p:nvPicPr>
        <p:blipFill>
          <a:blip r:embed="rId3"/>
          <a:stretch>
            <a:fillRect/>
          </a:stretch>
        </p:blipFill>
        <p:spPr>
          <a:xfrm>
            <a:off x="7675074" y="2403082"/>
            <a:ext cx="4200038" cy="3147973"/>
          </a:xfrm>
          <a:prstGeom prst="rect">
            <a:avLst/>
          </a:prstGeom>
        </p:spPr>
      </p:pic>
      <p:pic>
        <p:nvPicPr>
          <p:cNvPr id="6" name="Bildobjekt 5"/>
          <p:cNvPicPr>
            <a:picLocks noChangeAspect="1"/>
          </p:cNvPicPr>
          <p:nvPr/>
        </p:nvPicPr>
        <p:blipFill>
          <a:blip r:embed="rId4"/>
          <a:stretch>
            <a:fillRect/>
          </a:stretch>
        </p:blipFill>
        <p:spPr>
          <a:xfrm>
            <a:off x="4442924" y="3456145"/>
            <a:ext cx="3633498" cy="2732219"/>
          </a:xfrm>
          <a:prstGeom prst="rect">
            <a:avLst/>
          </a:prstGeom>
        </p:spPr>
      </p:pic>
    </p:spTree>
    <p:extLst>
      <p:ext uri="{BB962C8B-B14F-4D97-AF65-F5344CB8AC3E}">
        <p14:creationId xmlns:p14="http://schemas.microsoft.com/office/powerpoint/2010/main" val="3760116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46111" y="452717"/>
            <a:ext cx="10679114" cy="2140853"/>
          </a:xfrm>
        </p:spPr>
        <p:txBody>
          <a:bodyPr>
            <a:normAutofit fontScale="90000"/>
          </a:bodyPr>
          <a:lstStyle/>
          <a:p>
            <a:r>
              <a:rPr lang="sv-SE" dirty="0"/>
              <a:t>Förskola: </a:t>
            </a:r>
            <a:r>
              <a:rPr lang="sv-SE" b="1" dirty="0"/>
              <a:t>Smart,</a:t>
            </a:r>
            <a:br>
              <a:rPr lang="sv-SE" sz="3600" dirty="0"/>
            </a:br>
            <a:r>
              <a:rPr lang="sv-SE" sz="3600" dirty="0"/>
              <a:t> förskolan  har en inriktning av Reggio Emilia filosofin. Undervisningsspråket är både engelska och bosniska.</a:t>
            </a:r>
            <a:br>
              <a:rPr lang="sv-SE" sz="3600" dirty="0"/>
            </a:br>
            <a:endParaRPr lang="sv-SE" sz="3600" dirty="0"/>
          </a:p>
        </p:txBody>
      </p:sp>
      <p:pic>
        <p:nvPicPr>
          <p:cNvPr id="4" name="Platshållare för innehåll 3"/>
          <p:cNvPicPr>
            <a:picLocks noGrp="1" noChangeAspect="1"/>
          </p:cNvPicPr>
          <p:nvPr>
            <p:ph idx="1"/>
          </p:nvPr>
        </p:nvPicPr>
        <p:blipFill>
          <a:blip r:embed="rId2"/>
          <a:stretch>
            <a:fillRect/>
          </a:stretch>
        </p:blipFill>
        <p:spPr>
          <a:xfrm>
            <a:off x="646111" y="3813115"/>
            <a:ext cx="3731075" cy="2505673"/>
          </a:xfrm>
          <a:prstGeom prst="rect">
            <a:avLst/>
          </a:prstGeom>
        </p:spPr>
      </p:pic>
      <p:pic>
        <p:nvPicPr>
          <p:cNvPr id="5" name="Bildobjekt 4"/>
          <p:cNvPicPr>
            <a:picLocks noChangeAspect="1"/>
          </p:cNvPicPr>
          <p:nvPr/>
        </p:nvPicPr>
        <p:blipFill>
          <a:blip r:embed="rId3"/>
          <a:stretch>
            <a:fillRect/>
          </a:stretch>
        </p:blipFill>
        <p:spPr>
          <a:xfrm>
            <a:off x="4377186" y="3076378"/>
            <a:ext cx="3578662" cy="2682472"/>
          </a:xfrm>
          <a:prstGeom prst="rect">
            <a:avLst/>
          </a:prstGeom>
        </p:spPr>
      </p:pic>
      <p:pic>
        <p:nvPicPr>
          <p:cNvPr id="6" name="Bildobjekt 5"/>
          <p:cNvPicPr>
            <a:picLocks noChangeAspect="1"/>
          </p:cNvPicPr>
          <p:nvPr/>
        </p:nvPicPr>
        <p:blipFill>
          <a:blip r:embed="rId4"/>
          <a:stretch>
            <a:fillRect/>
          </a:stretch>
        </p:blipFill>
        <p:spPr>
          <a:xfrm>
            <a:off x="8036872" y="3691185"/>
            <a:ext cx="3664014" cy="2749534"/>
          </a:xfrm>
          <a:prstGeom prst="rect">
            <a:avLst/>
          </a:prstGeom>
        </p:spPr>
      </p:pic>
    </p:spTree>
    <p:extLst>
      <p:ext uri="{BB962C8B-B14F-4D97-AF65-F5344CB8AC3E}">
        <p14:creationId xmlns:p14="http://schemas.microsoft.com/office/powerpoint/2010/main" val="1168254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2;p26">
            <a:extLst>
              <a:ext uri="{FF2B5EF4-FFF2-40B4-BE49-F238E27FC236}">
                <a16:creationId xmlns:a16="http://schemas.microsoft.com/office/drawing/2014/main" id="{32932404-85B8-4E0C-95AD-50649C9BF0DB}"/>
              </a:ext>
            </a:extLst>
          </p:cNvPr>
          <p:cNvPicPr preferRelativeResize="0"/>
          <p:nvPr/>
        </p:nvPicPr>
        <p:blipFill>
          <a:blip r:embed="rId2">
            <a:alphaModFix amt="64000"/>
          </a:blip>
          <a:stretch>
            <a:fillRect/>
          </a:stretch>
        </p:blipFill>
        <p:spPr>
          <a:xfrm>
            <a:off x="159701" y="145054"/>
            <a:ext cx="11872597" cy="6377391"/>
          </a:xfrm>
          <a:prstGeom prst="rect">
            <a:avLst/>
          </a:prstGeom>
          <a:noFill/>
          <a:ln>
            <a:noFill/>
          </a:ln>
          <a:effectLst>
            <a:outerShdw blurRad="57150" dist="19050" dir="5400000" algn="bl" rotWithShape="0">
              <a:srgbClr val="000000">
                <a:alpha val="50000"/>
              </a:srgbClr>
            </a:outerShdw>
          </a:effectLst>
        </p:spPr>
      </p:pic>
      <p:sp>
        <p:nvSpPr>
          <p:cNvPr id="6" name="textruta 5">
            <a:extLst>
              <a:ext uri="{FF2B5EF4-FFF2-40B4-BE49-F238E27FC236}">
                <a16:creationId xmlns:a16="http://schemas.microsoft.com/office/drawing/2014/main" id="{C46AD4F2-1768-4D4C-8C8D-0DBEAB00804D}"/>
              </a:ext>
            </a:extLst>
          </p:cNvPr>
          <p:cNvSpPr txBox="1"/>
          <p:nvPr/>
        </p:nvSpPr>
        <p:spPr>
          <a:xfrm>
            <a:off x="295276" y="1190625"/>
            <a:ext cx="11506200" cy="1323439"/>
          </a:xfrm>
          <a:prstGeom prst="rect">
            <a:avLst/>
          </a:prstGeom>
          <a:noFill/>
        </p:spPr>
        <p:txBody>
          <a:bodyPr wrap="square">
            <a:spAutoFit/>
          </a:bodyPr>
          <a:lstStyle/>
          <a:p>
            <a:r>
              <a:rPr lang="sv-SE" sz="4000" dirty="0"/>
              <a:t>”Det talade språket, i mötet med barn, är inte allt.”</a:t>
            </a:r>
          </a:p>
          <a:p>
            <a:r>
              <a:rPr lang="sv-SE" sz="3200" dirty="0"/>
              <a:t>           </a:t>
            </a:r>
            <a:r>
              <a:rPr lang="sv-SE" sz="4000" dirty="0"/>
              <a:t>  </a:t>
            </a:r>
          </a:p>
        </p:txBody>
      </p:sp>
    </p:spTree>
    <p:extLst>
      <p:ext uri="{BB962C8B-B14F-4D97-AF65-F5344CB8AC3E}">
        <p14:creationId xmlns:p14="http://schemas.microsoft.com/office/powerpoint/2010/main" val="3781153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748144" y="233216"/>
            <a:ext cx="6396183" cy="6396183"/>
          </a:xfrm>
          <a:prstGeom prst="rect">
            <a:avLst/>
          </a:prstGeom>
        </p:spPr>
      </p:pic>
      <p:sp>
        <p:nvSpPr>
          <p:cNvPr id="3" name="textruta 2"/>
          <p:cNvSpPr txBox="1"/>
          <p:nvPr/>
        </p:nvSpPr>
        <p:spPr>
          <a:xfrm>
            <a:off x="7610764" y="2646477"/>
            <a:ext cx="4230254" cy="2062103"/>
          </a:xfrm>
          <a:prstGeom prst="rect">
            <a:avLst/>
          </a:prstGeom>
          <a:noFill/>
        </p:spPr>
        <p:txBody>
          <a:bodyPr wrap="square" rtlCol="0">
            <a:spAutoFit/>
          </a:bodyPr>
          <a:lstStyle/>
          <a:p>
            <a:pPr algn="ctr"/>
            <a:r>
              <a:rPr lang="sv-SE" sz="3200" dirty="0"/>
              <a:t>Vi önskar er en riktigt givande och </a:t>
            </a:r>
            <a:r>
              <a:rPr lang="sv-SE" sz="3200"/>
              <a:t>intressant verksamhetsförlagd utbildning (VFU)!</a:t>
            </a:r>
            <a:endParaRPr lang="sv-SE" sz="3200" dirty="0"/>
          </a:p>
        </p:txBody>
      </p:sp>
      <p:pic>
        <p:nvPicPr>
          <p:cNvPr id="4" name="Bildobjekt 3" descr="En bild som visar mat, tecken&#10;&#10;Automatiskt genererad beskrivning">
            <a:extLst>
              <a:ext uri="{FF2B5EF4-FFF2-40B4-BE49-F238E27FC236}">
                <a16:creationId xmlns:a16="http://schemas.microsoft.com/office/drawing/2014/main" id="{5C54DEFE-0A54-BBB1-6EEE-5578E6FB7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306141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a:srcRect t="23456"/>
          <a:stretch/>
        </p:blipFill>
        <p:spPr>
          <a:xfrm>
            <a:off x="1001027" y="531835"/>
            <a:ext cx="2479915" cy="5976565"/>
          </a:xfrm>
          <a:prstGeom prst="rect">
            <a:avLst/>
          </a:prstGeom>
        </p:spPr>
      </p:pic>
      <p:sp>
        <p:nvSpPr>
          <p:cNvPr id="6" name="textruta 5"/>
          <p:cNvSpPr txBox="1"/>
          <p:nvPr/>
        </p:nvSpPr>
        <p:spPr>
          <a:xfrm>
            <a:off x="4011930" y="1539458"/>
            <a:ext cx="6554804" cy="4708981"/>
          </a:xfrm>
          <a:prstGeom prst="rect">
            <a:avLst/>
          </a:prstGeom>
          <a:noFill/>
        </p:spPr>
        <p:txBody>
          <a:bodyPr wrap="square" rtlCol="0">
            <a:spAutoFit/>
          </a:bodyPr>
          <a:lstStyle/>
          <a:p>
            <a:r>
              <a:rPr lang="sv-SE" sz="2000" dirty="0"/>
              <a:t>Det är ett stort ansvar att vara förskollärare. Vårdnadshavare måste kunna lita på att du och dina kollegor ger barnen en trygg och utvecklande tid i förskolan. Samhället ställer höga krav på en förskollärares förmåga att bygga en verksamhet som präglas av omsorg om barnets välbefinnande. </a:t>
            </a:r>
          </a:p>
          <a:p>
            <a:endParaRPr lang="sv-SE" sz="2000" dirty="0"/>
          </a:p>
          <a:p>
            <a:r>
              <a:rPr lang="sv-SE" sz="2000" dirty="0"/>
              <a:t>I Högskoleförordningen beskrivs vad du måste behärska för att erövra din yrkeslegitimation. Din utbildning vid Malmö universitet är uppbyggd för att underlätta din väg in i yrket. </a:t>
            </a:r>
          </a:p>
          <a:p>
            <a:endParaRPr lang="sv-SE" sz="2000" dirty="0"/>
          </a:p>
          <a:p>
            <a:r>
              <a:rPr lang="sv-SE" sz="2000" dirty="0"/>
              <a:t>De kunskaper som du tillägnar dig under din utbildning ska du inte enbart använda i mötet med barnen – dessa förmågor utgör grunden för att du ska kunna föra kollegiala samtal om förskollärarens profession och om förskolan som organisation i ett demokratiskt samhälle.</a:t>
            </a:r>
          </a:p>
        </p:txBody>
      </p:sp>
      <p:sp>
        <p:nvSpPr>
          <p:cNvPr id="2" name="Rectangle 7">
            <a:extLst>
              <a:ext uri="{FF2B5EF4-FFF2-40B4-BE49-F238E27FC236}">
                <a16:creationId xmlns:a16="http://schemas.microsoft.com/office/drawing/2014/main" id="{D82533EA-7C13-D70B-381E-8BEE80B791AB}"/>
              </a:ext>
            </a:extLst>
          </p:cNvPr>
          <p:cNvSpPr/>
          <p:nvPr/>
        </p:nvSpPr>
        <p:spPr>
          <a:xfrm>
            <a:off x="3888082" y="294514"/>
            <a:ext cx="7152801" cy="990704"/>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Förskollärarens viktiga uppdrag</a:t>
            </a:r>
          </a:p>
        </p:txBody>
      </p:sp>
      <p:pic>
        <p:nvPicPr>
          <p:cNvPr id="4" name="Bildobjekt 3" descr="En bild som visar mat, tecken&#10;&#10;Automatiskt genererad beskrivning">
            <a:extLst>
              <a:ext uri="{FF2B5EF4-FFF2-40B4-BE49-F238E27FC236}">
                <a16:creationId xmlns:a16="http://schemas.microsoft.com/office/drawing/2014/main" id="{23B4C1B9-AF22-1B53-99DD-E3B7CE253F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317" y="5933393"/>
            <a:ext cx="1905000" cy="630093"/>
          </a:xfrm>
          <a:prstGeom prst="rect">
            <a:avLst/>
          </a:prstGeom>
        </p:spPr>
      </p:pic>
    </p:spTree>
    <p:extLst>
      <p:ext uri="{BB962C8B-B14F-4D97-AF65-F5344CB8AC3E}">
        <p14:creationId xmlns:p14="http://schemas.microsoft.com/office/powerpoint/2010/main" val="118948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537210" y="1212607"/>
            <a:ext cx="11396167" cy="5142561"/>
          </a:xfrm>
        </p:spPr>
        <p:txBody>
          <a:bodyPr>
            <a:noAutofit/>
          </a:bodyPr>
          <a:lstStyle/>
          <a:p>
            <a:pPr marL="0" indent="0">
              <a:lnSpc>
                <a:spcPct val="120000"/>
              </a:lnSpc>
              <a:buNone/>
            </a:pPr>
            <a:r>
              <a:rPr lang="sv-SE" sz="2400" dirty="0"/>
              <a:t>Sekretess innebär ett förbud att röja uppgifter och är en inskränkning i den svenska offentlighetsprincipen. De känsliga uppgifter som förskolepersonal tar del av i sitt arbete med barnen skyddas av bestämmelser i sekretesslagen. </a:t>
            </a:r>
          </a:p>
          <a:p>
            <a:pPr marL="0" indent="0">
              <a:lnSpc>
                <a:spcPct val="120000"/>
              </a:lnSpc>
              <a:buNone/>
            </a:pPr>
            <a:r>
              <a:rPr lang="sv-SE" sz="2400" dirty="0"/>
              <a:t>Tystnadsplikten gäller hela livet och måste särskilt iakttas t.ex. vid resa till och från partnerskolan, vid samtal i det egna hemmet och vid återkomsten till högskolan. När studenten har uppföljning efter VFU och delger andra sina erfarenheter, ska uppgifterna avidentifieras så att ingen kan peka ut barnet eller dennes anhöriga. </a:t>
            </a:r>
          </a:p>
          <a:p>
            <a:pPr marL="0" indent="0">
              <a:lnSpc>
                <a:spcPct val="120000"/>
              </a:lnSpc>
              <a:buNone/>
            </a:pPr>
            <a:r>
              <a:rPr lang="sv-SE" sz="2400" dirty="0"/>
              <a:t>Under VFU kan kommun/partnerskola begära att den studerande ska underteckna en sekretessförbindelse. </a:t>
            </a:r>
          </a:p>
          <a:p>
            <a:r>
              <a:rPr lang="sv-SE" sz="2400" b="1" dirty="0"/>
              <a:t>Viktigt att ni lyssnat till de digitala föreläsningarna av Annika Rosén! </a:t>
            </a:r>
          </a:p>
          <a:p>
            <a:pPr marL="0" indent="0">
              <a:buNone/>
            </a:pPr>
            <a:r>
              <a:rPr lang="sv-SE" sz="2400" b="1" dirty="0"/>
              <a:t>Se </a:t>
            </a:r>
            <a:r>
              <a:rPr lang="sv-SE" sz="2400" b="1" dirty="0" err="1"/>
              <a:t>Förskollärareprogrammets</a:t>
            </a:r>
            <a:r>
              <a:rPr lang="sv-SE" sz="2400" b="1" dirty="0"/>
              <a:t> samt kurs ”Pedagogik i förskola” Canvassida.</a:t>
            </a:r>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2264816" y="283984"/>
            <a:ext cx="8214817"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2486025" y="283984"/>
            <a:ext cx="7772400"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Sekretess och tystnadsplikt</a:t>
            </a:r>
          </a:p>
        </p:txBody>
      </p:sp>
      <p:pic>
        <p:nvPicPr>
          <p:cNvPr id="2" name="Bildobjekt 1" descr="En bild som visar mat, tecken&#10;&#10;Automatiskt genererad beskrivning">
            <a:extLst>
              <a:ext uri="{FF2B5EF4-FFF2-40B4-BE49-F238E27FC236}">
                <a16:creationId xmlns:a16="http://schemas.microsoft.com/office/drawing/2014/main" id="{9843114C-7C1D-F084-7E30-EE3675EEA4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28377" y="5943923"/>
            <a:ext cx="1905000" cy="630093"/>
          </a:xfrm>
          <a:prstGeom prst="rect">
            <a:avLst/>
          </a:prstGeom>
        </p:spPr>
      </p:pic>
    </p:spTree>
    <p:extLst>
      <p:ext uri="{BB962C8B-B14F-4D97-AF65-F5344CB8AC3E}">
        <p14:creationId xmlns:p14="http://schemas.microsoft.com/office/powerpoint/2010/main" val="323814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99" y="381358"/>
            <a:ext cx="5451797" cy="1526955"/>
          </a:xfrm>
          <a:prstGeom prst="rect">
            <a:avLst/>
          </a:prstGeom>
        </p:spPr>
      </p:pic>
      <p:sp>
        <p:nvSpPr>
          <p:cNvPr id="5" name="Rectangle 4"/>
          <p:cNvSpPr/>
          <p:nvPr/>
        </p:nvSpPr>
        <p:spPr>
          <a:xfrm>
            <a:off x="7147339" y="2118428"/>
            <a:ext cx="4044122" cy="584775"/>
          </a:xfrm>
          <a:prstGeom prst="rect">
            <a:avLst/>
          </a:prstGeom>
        </p:spPr>
        <p:txBody>
          <a:bodyPr wrap="square">
            <a:spAutoFit/>
          </a:bodyPr>
          <a:lstStyle/>
          <a:p>
            <a:r>
              <a:rPr lang="sv-SE" sz="1600" dirty="0"/>
              <a:t>U – Utbildningsvetenskaplig kärna</a:t>
            </a:r>
            <a:br>
              <a:rPr lang="sv-SE" sz="1600" dirty="0"/>
            </a:br>
            <a:r>
              <a:rPr lang="sv-SE" sz="1600" dirty="0"/>
              <a:t>F – Fördjupningsämne, Barndom och lärande</a:t>
            </a:r>
          </a:p>
        </p:txBody>
      </p:sp>
      <p:sp>
        <p:nvSpPr>
          <p:cNvPr id="6" name="Rectangle 5"/>
          <p:cNvSpPr/>
          <p:nvPr/>
        </p:nvSpPr>
        <p:spPr>
          <a:xfrm>
            <a:off x="307895" y="1650583"/>
            <a:ext cx="7214536" cy="5016758"/>
          </a:xfrm>
          <a:prstGeom prst="rect">
            <a:avLst/>
          </a:prstGeom>
        </p:spPr>
        <p:txBody>
          <a:bodyPr wrap="square">
            <a:spAutoFit/>
          </a:bodyPr>
          <a:lstStyle/>
          <a:p>
            <a:r>
              <a:rPr lang="sv-SE" b="1" dirty="0"/>
              <a:t>Höst 2023 - Termin 1</a:t>
            </a:r>
          </a:p>
          <a:p>
            <a:r>
              <a:rPr lang="sv-SE" sz="1600" dirty="0"/>
              <a:t>Barndom och lärande: Pedagogik i förskola, 9 </a:t>
            </a:r>
            <a:r>
              <a:rPr lang="sv-SE" sz="1600" dirty="0" err="1"/>
              <a:t>hp</a:t>
            </a:r>
            <a:r>
              <a:rPr lang="sv-SE" sz="1600" dirty="0"/>
              <a:t> </a:t>
            </a:r>
          </a:p>
          <a:p>
            <a:r>
              <a:rPr lang="sv-SE" sz="1600" b="1" dirty="0"/>
              <a:t>Verksamhetsförlagd utbildning intro</a:t>
            </a:r>
          </a:p>
          <a:p>
            <a:r>
              <a:rPr lang="sv-SE" sz="1600" dirty="0"/>
              <a:t>Barndom och lärande: Barns mångsidiga utveckling, 9 </a:t>
            </a:r>
            <a:r>
              <a:rPr lang="sv-SE" sz="1600" dirty="0" err="1"/>
              <a:t>hp</a:t>
            </a:r>
            <a:r>
              <a:rPr lang="sv-SE" sz="1600" dirty="0"/>
              <a:t>  </a:t>
            </a:r>
          </a:p>
          <a:p>
            <a:r>
              <a:rPr lang="sv-SE" sz="1600" dirty="0"/>
              <a:t>Omsorg, sociala relationer och ledarskap, 12 </a:t>
            </a:r>
            <a:r>
              <a:rPr lang="sv-SE" sz="1600" dirty="0" err="1"/>
              <a:t>hp</a:t>
            </a:r>
            <a:endParaRPr lang="sv-SE" b="1" dirty="0"/>
          </a:p>
          <a:p>
            <a:endParaRPr lang="sv-SE" b="1" dirty="0"/>
          </a:p>
          <a:p>
            <a:r>
              <a:rPr lang="sv-SE" b="1" dirty="0"/>
              <a:t>Vår 2024 - Termin 2</a:t>
            </a:r>
          </a:p>
          <a:p>
            <a:r>
              <a:rPr lang="sv-SE" sz="1600" dirty="0"/>
              <a:t>Barndom och lärande: Förskolans, skolans och barndomens framväxt, 9 </a:t>
            </a:r>
            <a:r>
              <a:rPr lang="sv-SE" sz="1600" dirty="0" err="1"/>
              <a:t>hp</a:t>
            </a:r>
            <a:endParaRPr lang="sv-SE" sz="1600" dirty="0"/>
          </a:p>
          <a:p>
            <a:r>
              <a:rPr lang="sv-SE" sz="1600" dirty="0"/>
              <a:t>Barndom och lärande: Estetiska uttrycksformer och didaktik, 15 </a:t>
            </a:r>
            <a:r>
              <a:rPr lang="sv-SE" sz="1600" dirty="0" err="1"/>
              <a:t>hp</a:t>
            </a:r>
            <a:endParaRPr lang="sv-SE" sz="1600" dirty="0"/>
          </a:p>
          <a:p>
            <a:r>
              <a:rPr lang="sv-SE" sz="1600" b="1" dirty="0"/>
              <a:t>Verksamhetsförlagd utbildning I, 6 </a:t>
            </a:r>
            <a:r>
              <a:rPr lang="sv-SE" sz="1600" b="1" dirty="0" err="1"/>
              <a:t>hp</a:t>
            </a:r>
            <a:endParaRPr lang="sv-SE" sz="1600" dirty="0"/>
          </a:p>
          <a:p>
            <a:endParaRPr lang="sv-SE" sz="2000" b="1" dirty="0"/>
          </a:p>
          <a:p>
            <a:r>
              <a:rPr lang="sv-SE" b="1" dirty="0"/>
              <a:t>Höst 2024 - Termin 3</a:t>
            </a:r>
          </a:p>
          <a:p>
            <a:r>
              <a:rPr lang="sv-SE" sz="1600" dirty="0"/>
              <a:t>Barndom och lärande: Literacy och didaktik, 15 </a:t>
            </a:r>
            <a:r>
              <a:rPr lang="sv-SE" sz="1600" dirty="0" err="1"/>
              <a:t>hp</a:t>
            </a:r>
            <a:r>
              <a:rPr lang="sv-SE" sz="1600" dirty="0"/>
              <a:t> </a:t>
            </a:r>
          </a:p>
          <a:p>
            <a:r>
              <a:rPr lang="sv-SE" sz="1600" dirty="0"/>
              <a:t>Barndom och lärande: Matematik och didaktik, 15 </a:t>
            </a:r>
            <a:r>
              <a:rPr lang="sv-SE" sz="1600" dirty="0" err="1"/>
              <a:t>hp</a:t>
            </a:r>
            <a:endParaRPr lang="sv-SE" sz="1600" dirty="0"/>
          </a:p>
          <a:p>
            <a:endParaRPr lang="sv-SE" b="1" dirty="0"/>
          </a:p>
          <a:p>
            <a:r>
              <a:rPr lang="sv-SE" b="1" dirty="0"/>
              <a:t>Vår 2025 - Termin 4</a:t>
            </a:r>
          </a:p>
          <a:p>
            <a:r>
              <a:rPr lang="sv-SE" sz="1600" b="1" dirty="0"/>
              <a:t>Verksamhetsförlagd utbildning II, 6 </a:t>
            </a:r>
            <a:r>
              <a:rPr lang="sv-SE" sz="1600" b="1" dirty="0" err="1"/>
              <a:t>hp</a:t>
            </a:r>
            <a:r>
              <a:rPr lang="sv-SE" sz="1600" b="1" dirty="0"/>
              <a:t> </a:t>
            </a:r>
          </a:p>
          <a:p>
            <a:r>
              <a:rPr lang="sv-SE" sz="1600" dirty="0"/>
              <a:t>Barndom och lärande: Naturvetenskap, teknik och didaktik, 12 </a:t>
            </a:r>
            <a:r>
              <a:rPr lang="sv-SE" sz="1600" dirty="0" err="1"/>
              <a:t>hp</a:t>
            </a:r>
            <a:r>
              <a:rPr lang="sv-SE" sz="1600" dirty="0"/>
              <a:t>  </a:t>
            </a:r>
          </a:p>
          <a:p>
            <a:r>
              <a:rPr lang="sv-SE" sz="1600" dirty="0"/>
              <a:t>Specialpedagogik i förskola, 12 </a:t>
            </a:r>
            <a:r>
              <a:rPr lang="sv-SE" sz="1600" dirty="0" err="1"/>
              <a:t>hp</a:t>
            </a:r>
            <a:endParaRPr lang="sv-SE" sz="1600" dirty="0"/>
          </a:p>
        </p:txBody>
      </p:sp>
      <p:sp>
        <p:nvSpPr>
          <p:cNvPr id="7" name="TextBox 6"/>
          <p:cNvSpPr txBox="1"/>
          <p:nvPr/>
        </p:nvSpPr>
        <p:spPr>
          <a:xfrm>
            <a:off x="6609524" y="3004800"/>
            <a:ext cx="5459765" cy="3662541"/>
          </a:xfrm>
          <a:prstGeom prst="rect">
            <a:avLst/>
          </a:prstGeom>
          <a:noFill/>
        </p:spPr>
        <p:txBody>
          <a:bodyPr wrap="square" rtlCol="0">
            <a:spAutoFit/>
          </a:bodyPr>
          <a:lstStyle/>
          <a:p>
            <a:r>
              <a:rPr lang="sv-SE" b="1" dirty="0"/>
              <a:t>Höst 2025 - Termin 5</a:t>
            </a:r>
          </a:p>
          <a:p>
            <a:r>
              <a:rPr lang="sv-SE" sz="1600" dirty="0"/>
              <a:t>Barndom och lärande: Perspektiv på barndom,  9hp</a:t>
            </a:r>
          </a:p>
          <a:p>
            <a:r>
              <a:rPr lang="sv-SE" sz="1600" b="1" dirty="0"/>
              <a:t>Verksamhetsförlagd utbildning III, 12hp</a:t>
            </a:r>
          </a:p>
          <a:p>
            <a:r>
              <a:rPr lang="sv-SE" sz="1600" dirty="0"/>
              <a:t>Förskola, värdegrund och samhälle, 12hp</a:t>
            </a:r>
          </a:p>
          <a:p>
            <a:endParaRPr lang="sv-SE" sz="1600" b="1" dirty="0"/>
          </a:p>
          <a:p>
            <a:r>
              <a:rPr lang="sv-SE" b="1" dirty="0"/>
              <a:t>Vår 2026 - Termin 6</a:t>
            </a:r>
          </a:p>
          <a:p>
            <a:r>
              <a:rPr lang="sv-SE" sz="1600" dirty="0"/>
              <a:t>Barndom och lärande: Verksamhetsutveckling och kvalitetsarbete, 15 </a:t>
            </a:r>
            <a:r>
              <a:rPr lang="sv-SE" sz="1600" dirty="0" err="1"/>
              <a:t>hp</a:t>
            </a:r>
            <a:r>
              <a:rPr lang="sv-SE" sz="1600" dirty="0"/>
              <a:t> </a:t>
            </a:r>
          </a:p>
          <a:p>
            <a:r>
              <a:rPr lang="sv-SE" sz="1600" dirty="0"/>
              <a:t>Vetenskap och kritiskt förhållningsätt, 12 </a:t>
            </a:r>
            <a:r>
              <a:rPr lang="sv-SE" sz="1600" dirty="0" err="1"/>
              <a:t>hp</a:t>
            </a:r>
            <a:endParaRPr lang="sv-SE" sz="1600" dirty="0"/>
          </a:p>
          <a:p>
            <a:endParaRPr lang="sv-SE" b="1" dirty="0"/>
          </a:p>
          <a:p>
            <a:r>
              <a:rPr lang="sv-SE" b="1" dirty="0"/>
              <a:t>Höst 2026 - Termin 7</a:t>
            </a:r>
          </a:p>
          <a:p>
            <a:r>
              <a:rPr lang="sv-SE" sz="1600" dirty="0"/>
              <a:t>Examensarbete i fördjupningsämnet, 15 </a:t>
            </a:r>
            <a:r>
              <a:rPr lang="sv-SE" sz="1600" dirty="0" err="1"/>
              <a:t>hp</a:t>
            </a:r>
            <a:endParaRPr lang="sv-SE" sz="1600" dirty="0"/>
          </a:p>
          <a:p>
            <a:r>
              <a:rPr lang="sv-SE" sz="1600" b="1" dirty="0"/>
              <a:t>Verksamhetsförlagd utbildning IV, 6 </a:t>
            </a:r>
            <a:r>
              <a:rPr lang="sv-SE" sz="1600" b="1" dirty="0" err="1"/>
              <a:t>hp</a:t>
            </a:r>
            <a:r>
              <a:rPr lang="sv-SE" sz="1600" b="1" dirty="0"/>
              <a:t> </a:t>
            </a:r>
          </a:p>
          <a:p>
            <a:r>
              <a:rPr lang="sv-SE" sz="1600" dirty="0"/>
              <a:t>Barndom och lärande: Perspektiv på förskolläraryrket, 9 </a:t>
            </a:r>
            <a:r>
              <a:rPr lang="sv-SE" sz="1600" dirty="0" err="1"/>
              <a:t>hp</a:t>
            </a:r>
            <a:endParaRPr lang="sv-SE" sz="1600" dirty="0"/>
          </a:p>
        </p:txBody>
      </p:sp>
      <p:sp>
        <p:nvSpPr>
          <p:cNvPr id="4" name="Rectangle 7">
            <a:extLst>
              <a:ext uri="{FF2B5EF4-FFF2-40B4-BE49-F238E27FC236}">
                <a16:creationId xmlns:a16="http://schemas.microsoft.com/office/drawing/2014/main" id="{6A2860FF-321E-3885-BE4A-EEC77B5CD3F4}"/>
              </a:ext>
            </a:extLst>
          </p:cNvPr>
          <p:cNvSpPr/>
          <p:nvPr/>
        </p:nvSpPr>
        <p:spPr>
          <a:xfrm>
            <a:off x="97015" y="190659"/>
            <a:ext cx="5890532" cy="1249809"/>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200" b="1" dirty="0"/>
              <a:t>Utbildningsstrukturen på Förskollärarprogrammet</a:t>
            </a:r>
          </a:p>
        </p:txBody>
      </p:sp>
      <p:sp>
        <p:nvSpPr>
          <p:cNvPr id="2" name="Rektangel 1">
            <a:extLst>
              <a:ext uri="{FF2B5EF4-FFF2-40B4-BE49-F238E27FC236}">
                <a16:creationId xmlns:a16="http://schemas.microsoft.com/office/drawing/2014/main" id="{FCDB8C9C-491B-F2B1-95DB-6EE0836C7810}"/>
              </a:ext>
            </a:extLst>
          </p:cNvPr>
          <p:cNvSpPr/>
          <p:nvPr/>
        </p:nvSpPr>
        <p:spPr>
          <a:xfrm>
            <a:off x="7232073" y="1588830"/>
            <a:ext cx="608410" cy="3194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77299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445162" y="1451398"/>
            <a:ext cx="7389155" cy="4605563"/>
          </a:xfrm>
        </p:spPr>
        <p:txBody>
          <a:bodyPr>
            <a:noAutofit/>
          </a:bodyPr>
          <a:lstStyle/>
          <a:p>
            <a:pPr marL="285750" indent="-285750"/>
            <a:r>
              <a:rPr lang="sv-SE" sz="2400" dirty="0"/>
              <a:t>Varje VFU-kurs har en kursplan och en kursguide</a:t>
            </a:r>
          </a:p>
          <a:p>
            <a:pPr marL="285750" indent="-285750"/>
            <a:endParaRPr lang="sv-SE" sz="2400" dirty="0"/>
          </a:p>
          <a:p>
            <a:pPr marL="285750" indent="-285750"/>
            <a:r>
              <a:rPr lang="sv-SE" sz="2400" dirty="0"/>
              <a:t>Varje kurs inleds med en obligatorisk introduktion</a:t>
            </a:r>
          </a:p>
          <a:p>
            <a:pPr marL="742950" lvl="1" indent="-285750"/>
            <a:r>
              <a:rPr lang="sv-SE" dirty="0"/>
              <a:t>Genomgång av lärandemål, upplägg, examination och betygskriterier</a:t>
            </a:r>
          </a:p>
          <a:p>
            <a:pPr marL="742950" lvl="1" indent="-285750"/>
            <a:r>
              <a:rPr lang="sv-SE" dirty="0"/>
              <a:t>Diskussion av strategier för att uppnå lärandemål</a:t>
            </a:r>
          </a:p>
          <a:p>
            <a:pPr marL="0" indent="0">
              <a:buNone/>
            </a:pPr>
            <a:endParaRPr lang="sv-SE" sz="2400" dirty="0"/>
          </a:p>
          <a:p>
            <a:r>
              <a:rPr lang="sv-SE" sz="2400" dirty="0"/>
              <a:t>För att äga tillträde till en kurs i VFU måste tidigare VFU-kurs vara godkänd. En student har endast rätt till </a:t>
            </a:r>
            <a:r>
              <a:rPr lang="sv-SE" sz="2400" b="1" i="1" dirty="0"/>
              <a:t>en</a:t>
            </a:r>
            <a:r>
              <a:rPr lang="sv-SE" sz="2400" dirty="0"/>
              <a:t> omtentamen i varje kurs i verksamhetsförlagd utbildning. </a:t>
            </a:r>
          </a:p>
        </p:txBody>
      </p:sp>
      <p:sp>
        <p:nvSpPr>
          <p:cNvPr id="5" name="Rectangle 7">
            <a:extLst>
              <a:ext uri="{FF2B5EF4-FFF2-40B4-BE49-F238E27FC236}">
                <a16:creationId xmlns:a16="http://schemas.microsoft.com/office/drawing/2014/main" id="{107510FB-BBA2-484D-B4BC-6C249DF29D13}"/>
              </a:ext>
            </a:extLst>
          </p:cNvPr>
          <p:cNvSpPr/>
          <p:nvPr/>
        </p:nvSpPr>
        <p:spPr>
          <a:xfrm>
            <a:off x="4611773" y="283985"/>
            <a:ext cx="4353551"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716159" y="283984"/>
            <a:ext cx="4094041"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Struktur i VFU</a:t>
            </a:r>
          </a:p>
        </p:txBody>
      </p:sp>
    </p:spTree>
    <p:extLst>
      <p:ext uri="{BB962C8B-B14F-4D97-AF65-F5344CB8AC3E}">
        <p14:creationId xmlns:p14="http://schemas.microsoft.com/office/powerpoint/2010/main" val="262677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445162" y="1834457"/>
            <a:ext cx="7389155" cy="4605563"/>
          </a:xfrm>
        </p:spPr>
        <p:txBody>
          <a:bodyPr>
            <a:noAutofit/>
          </a:bodyPr>
          <a:lstStyle/>
          <a:p>
            <a:pPr marL="0" indent="0">
              <a:buNone/>
            </a:pPr>
            <a:endParaRPr lang="sv-SE" sz="2400" dirty="0"/>
          </a:p>
          <a:p>
            <a:pPr marL="0" indent="0">
              <a:buNone/>
            </a:pPr>
            <a:r>
              <a:rPr lang="sv-SE" sz="2400" dirty="0"/>
              <a:t>Omfattar heltid – 40 timmar/ vecka</a:t>
            </a:r>
          </a:p>
          <a:p>
            <a:pPr marL="0" indent="0">
              <a:buNone/>
            </a:pPr>
            <a:endParaRPr lang="sv-SE" sz="2400" dirty="0"/>
          </a:p>
          <a:p>
            <a:pPr marL="0" indent="0">
              <a:buNone/>
            </a:pPr>
            <a:r>
              <a:rPr lang="sv-SE" sz="2400" dirty="0"/>
              <a:t>I 40 timmar ingår även egen reflektionstid, reflektionstid i grupp samt handledning</a:t>
            </a:r>
          </a:p>
          <a:p>
            <a:pPr marL="0" indent="0">
              <a:buNone/>
            </a:pPr>
            <a:endParaRPr lang="sv-SE" sz="2400" dirty="0"/>
          </a:p>
          <a:p>
            <a:pPr marL="0" indent="0">
              <a:buNone/>
            </a:pPr>
            <a:r>
              <a:rPr lang="sv-SE" sz="2400" dirty="0"/>
              <a:t>Godkänd frånvaro:</a:t>
            </a:r>
          </a:p>
          <a:p>
            <a:pPr marL="0" indent="0">
              <a:buNone/>
            </a:pPr>
            <a:r>
              <a:rPr lang="sv-SE" sz="2400" dirty="0"/>
              <a:t>Sjukdom, VAB</a:t>
            </a:r>
          </a:p>
          <a:p>
            <a:pPr marL="285750" indent="-285750"/>
            <a:endParaRPr lang="sv-SE" sz="2400" dirty="0"/>
          </a:p>
        </p:txBody>
      </p:sp>
      <p:sp>
        <p:nvSpPr>
          <p:cNvPr id="5" name="Rectangle 7">
            <a:extLst>
              <a:ext uri="{FF2B5EF4-FFF2-40B4-BE49-F238E27FC236}">
                <a16:creationId xmlns:a16="http://schemas.microsoft.com/office/drawing/2014/main" id="{107510FB-BBA2-484D-B4BC-6C249DF29D13}"/>
              </a:ext>
            </a:extLst>
          </p:cNvPr>
          <p:cNvSpPr/>
          <p:nvPr/>
        </p:nvSpPr>
        <p:spPr>
          <a:xfrm>
            <a:off x="4735341" y="327990"/>
            <a:ext cx="5412512" cy="924339"/>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913342" y="417980"/>
            <a:ext cx="5522745"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VFU är obligatorisk</a:t>
            </a:r>
          </a:p>
        </p:txBody>
      </p:sp>
    </p:spTree>
    <p:extLst>
      <p:ext uri="{BB962C8B-B14F-4D97-AF65-F5344CB8AC3E}">
        <p14:creationId xmlns:p14="http://schemas.microsoft.com/office/powerpoint/2010/main" val="198797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074" r="37264" b="14945"/>
          <a:stretch/>
        </p:blipFill>
        <p:spPr>
          <a:xfrm>
            <a:off x="0" y="0"/>
            <a:ext cx="422601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440265" y="1156884"/>
            <a:ext cx="7389155" cy="5406602"/>
          </a:xfrm>
        </p:spPr>
        <p:txBody>
          <a:bodyPr>
            <a:noAutofit/>
          </a:bodyPr>
          <a:lstStyle/>
          <a:p>
            <a:pPr marL="0" indent="0">
              <a:buNone/>
            </a:pPr>
            <a:r>
              <a:rPr lang="sv-SE" sz="2400" dirty="0"/>
              <a:t>Lärandemål 1: Undervisning</a:t>
            </a:r>
          </a:p>
          <a:p>
            <a:r>
              <a:rPr lang="sv-SE" sz="1800" dirty="0"/>
              <a:t>planera, genomföra och utvärdera undervisning</a:t>
            </a:r>
          </a:p>
          <a:p>
            <a:r>
              <a:rPr lang="sv-SE" sz="1800" dirty="0"/>
              <a:t>du ska utgå ifrån skollag och läroplan i din planering av undervisning och koppla dina didaktiska val till pedagogisk teori</a:t>
            </a:r>
          </a:p>
          <a:p>
            <a:pPr marL="0" indent="0">
              <a:buNone/>
            </a:pPr>
            <a:endParaRPr lang="sv-SE" sz="1800" dirty="0"/>
          </a:p>
          <a:p>
            <a:pPr marL="0" indent="0">
              <a:buNone/>
            </a:pPr>
            <a:r>
              <a:rPr lang="sv-SE" sz="2400" dirty="0"/>
              <a:t>Lärandemål 2: Värdegrund</a:t>
            </a:r>
          </a:p>
          <a:p>
            <a:r>
              <a:rPr lang="sv-SE" sz="1800" dirty="0"/>
              <a:t>diskutera och reflektera över innehåll och syfte i förskolans värdegrundsarbete</a:t>
            </a:r>
          </a:p>
          <a:p>
            <a:r>
              <a:rPr lang="sv-SE" sz="1800" dirty="0"/>
              <a:t>skapa goda och förtroendefulla relationer med barn, personal och vårdnadshavare</a:t>
            </a:r>
          </a:p>
          <a:p>
            <a:pPr marL="0" indent="0">
              <a:buNone/>
            </a:pPr>
            <a:endParaRPr lang="sv-SE" sz="1800" dirty="0"/>
          </a:p>
          <a:p>
            <a:pPr marL="0" indent="0">
              <a:buNone/>
            </a:pPr>
            <a:r>
              <a:rPr lang="sv-SE" sz="2400" dirty="0"/>
              <a:t>Lärandemål 3: Förskolans uppdrag</a:t>
            </a:r>
          </a:p>
          <a:p>
            <a:r>
              <a:rPr lang="sv-SE" sz="1800" dirty="0"/>
              <a:t>reflekterar över relationen mellan förskolans uppdrag och det egna förskolläraruppdraget</a:t>
            </a:r>
          </a:p>
          <a:p>
            <a:r>
              <a:rPr lang="sv-SE" sz="1800" dirty="0"/>
              <a:t>reflekterar över på vilket sätt förskolans uppdrag implementeras och synliggörs i förskolans verksamhet</a:t>
            </a:r>
          </a:p>
        </p:txBody>
      </p:sp>
      <p:sp>
        <p:nvSpPr>
          <p:cNvPr id="5" name="Rectangle 7">
            <a:extLst>
              <a:ext uri="{FF2B5EF4-FFF2-40B4-BE49-F238E27FC236}">
                <a16:creationId xmlns:a16="http://schemas.microsoft.com/office/drawing/2014/main" id="{107510FB-BBA2-484D-B4BC-6C249DF29D13}"/>
              </a:ext>
            </a:extLst>
          </p:cNvPr>
          <p:cNvSpPr/>
          <p:nvPr/>
        </p:nvSpPr>
        <p:spPr>
          <a:xfrm>
            <a:off x="4611773" y="283985"/>
            <a:ext cx="3689681" cy="745743"/>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6" name="Content Placeholder 3">
            <a:extLst>
              <a:ext uri="{FF2B5EF4-FFF2-40B4-BE49-F238E27FC236}">
                <a16:creationId xmlns:a16="http://schemas.microsoft.com/office/drawing/2014/main" id="{DA747B79-5C8E-DD4C-913A-81531235E69D}"/>
              </a:ext>
            </a:extLst>
          </p:cNvPr>
          <p:cNvSpPr txBox="1">
            <a:spLocks/>
          </p:cNvSpPr>
          <p:nvPr/>
        </p:nvSpPr>
        <p:spPr>
          <a:xfrm>
            <a:off x="4867139" y="283984"/>
            <a:ext cx="4094041" cy="745743"/>
          </a:xfrm>
          <a:prstGeom prst="rect">
            <a:avLst/>
          </a:prstGeom>
        </p:spPr>
        <p:txBody>
          <a:bodyPr vert="horz" lIns="121920" tIns="60960" rIns="121920" bIns="60960" rtlCol="0">
            <a:noAutofit/>
          </a:bodyPr>
          <a:lstStyle>
            <a:lvl1pPr marL="0" indent="0" algn="l" defTabSz="457200" rtl="0" eaLnBrk="1" latinLnBrk="0" hangingPunct="1">
              <a:lnSpc>
                <a:spcPct val="110000"/>
              </a:lnSpc>
              <a:spcBef>
                <a:spcPts val="1200"/>
              </a:spcBef>
              <a:buFont typeface="Arial"/>
              <a:buNone/>
              <a:defRPr sz="1400" kern="1200">
                <a:solidFill>
                  <a:schemeClr val="bg1"/>
                </a:solidFill>
                <a:latin typeface="+mn-lt"/>
                <a:ea typeface="+mn-ea"/>
                <a:cs typeface="+mn-cs"/>
              </a:defRPr>
            </a:lvl1pPr>
            <a:lvl2pPr marL="457200" indent="0" algn="ctr" defTabSz="457200" rtl="0" eaLnBrk="1" latinLnBrk="0" hangingPunct="1">
              <a:lnSpc>
                <a:spcPct val="110000"/>
              </a:lnSpc>
              <a:spcBef>
                <a:spcPts val="8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ts val="6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ts val="4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4200" b="1" dirty="0">
                <a:latin typeface="Arial" panose="020B0604020202020204" pitchFamily="34" charset="0"/>
                <a:cs typeface="Arial" panose="020B0604020202020204" pitchFamily="34" charset="0"/>
              </a:rPr>
              <a:t>Lärandemål</a:t>
            </a:r>
          </a:p>
        </p:txBody>
      </p:sp>
    </p:spTree>
    <p:extLst>
      <p:ext uri="{BB962C8B-B14F-4D97-AF65-F5344CB8AC3E}">
        <p14:creationId xmlns:p14="http://schemas.microsoft.com/office/powerpoint/2010/main" val="81593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21E65-E8D1-4C43-812A-88CCB920029F}"/>
              </a:ext>
            </a:extLst>
          </p:cNvPr>
          <p:cNvSpPr/>
          <p:nvPr/>
        </p:nvSpPr>
        <p:spPr>
          <a:xfrm>
            <a:off x="4084568" y="284202"/>
            <a:ext cx="7398872" cy="1407462"/>
          </a:xfrm>
          <a:prstGeom prst="rect">
            <a:avLst/>
          </a:prstGeom>
          <a:solidFill>
            <a:srgbClr val="E4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pic>
        <p:nvPicPr>
          <p:cNvPr id="11" name="Bildobjekt 10" descr="En bild som visar ritning&#10;&#10;Automatiskt genererad beskrivning">
            <a:extLst>
              <a:ext uri="{FF2B5EF4-FFF2-40B4-BE49-F238E27FC236}">
                <a16:creationId xmlns:a16="http://schemas.microsoft.com/office/drawing/2014/main" id="{4DF7F6CD-5E43-434B-87D5-EB5DEB2BA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83" y="5933393"/>
            <a:ext cx="1905000" cy="630093"/>
          </a:xfrm>
          <a:prstGeom prst="rect">
            <a:avLst/>
          </a:prstGeom>
        </p:spPr>
      </p:pic>
      <p:sp>
        <p:nvSpPr>
          <p:cNvPr id="12" name="Content Placeholder 11"/>
          <p:cNvSpPr>
            <a:spLocks noGrp="1"/>
          </p:cNvSpPr>
          <p:nvPr>
            <p:ph sz="quarter" idx="4"/>
          </p:nvPr>
        </p:nvSpPr>
        <p:spPr>
          <a:xfrm>
            <a:off x="4146897" y="1884212"/>
            <a:ext cx="7749204" cy="4605563"/>
          </a:xfrm>
        </p:spPr>
        <p:txBody>
          <a:bodyPr>
            <a:noAutofit/>
          </a:bodyPr>
          <a:lstStyle/>
          <a:p>
            <a:pPr marL="0" indent="0">
              <a:buNone/>
            </a:pPr>
            <a:r>
              <a:rPr lang="sv-SE" dirty="0"/>
              <a:t>Att knyta ihop </a:t>
            </a:r>
            <a:r>
              <a:rPr lang="sv-SE" i="1" dirty="0"/>
              <a:t>forskning</a:t>
            </a:r>
            <a:r>
              <a:rPr lang="sv-SE" dirty="0"/>
              <a:t> med </a:t>
            </a:r>
            <a:r>
              <a:rPr lang="sv-SE" i="1" dirty="0"/>
              <a:t>beprövat erfarenhet </a:t>
            </a:r>
            <a:r>
              <a:rPr lang="sv-SE" dirty="0"/>
              <a:t>är </a:t>
            </a:r>
            <a:r>
              <a:rPr lang="sv-SE" i="1" dirty="0"/>
              <a:t>stommen</a:t>
            </a:r>
            <a:r>
              <a:rPr lang="sv-SE" dirty="0"/>
              <a:t> i förskollärarens yrkesroll. </a:t>
            </a:r>
          </a:p>
          <a:p>
            <a:endParaRPr lang="sv-SE" dirty="0"/>
          </a:p>
          <a:p>
            <a:pPr marL="0" indent="0">
              <a:buNone/>
            </a:pPr>
            <a:r>
              <a:rPr lang="sv-SE" dirty="0"/>
              <a:t>I din </a:t>
            </a:r>
            <a:r>
              <a:rPr lang="sv-SE" dirty="0" err="1"/>
              <a:t>vfu</a:t>
            </a:r>
            <a:r>
              <a:rPr lang="sv-SE" dirty="0"/>
              <a:t>-utbildning börjar du att koppla ihop teorier och forskning med ditt förskolläraruppdrag samt din professionsutveckling. </a:t>
            </a:r>
          </a:p>
          <a:p>
            <a:pPr marL="0" indent="0">
              <a:buNone/>
            </a:pPr>
            <a:endParaRPr lang="sv-SE" dirty="0"/>
          </a:p>
          <a:p>
            <a:pPr marL="0" indent="0">
              <a:buNone/>
            </a:pPr>
            <a:r>
              <a:rPr lang="sv-SE" dirty="0"/>
              <a:t>Vad kan förskollärarens ansvar att bedriva en utbildning som vilar på vetenskaplig grund och beprövad erfarenhet innebära i praktiken?</a:t>
            </a:r>
          </a:p>
        </p:txBody>
      </p:sp>
      <p:pic>
        <p:nvPicPr>
          <p:cNvPr id="6" name="Bildobjekt 5" descr="En bild som visar ritning&#10;&#10;Automatiskt genererad beskrivning">
            <a:extLst>
              <a:ext uri="{FF2B5EF4-FFF2-40B4-BE49-F238E27FC236}">
                <a16:creationId xmlns:a16="http://schemas.microsoft.com/office/drawing/2014/main" id="{6A16E94E-4CE9-184F-825D-25FA478C8F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083" y="6085793"/>
            <a:ext cx="1905000" cy="630093"/>
          </a:xfrm>
          <a:prstGeom prst="rect">
            <a:avLst/>
          </a:prstGeom>
        </p:spPr>
      </p:pic>
      <p:pic>
        <p:nvPicPr>
          <p:cNvPr id="7" name="Picture 2" descr="black and white stairs">
            <a:extLst>
              <a:ext uri="{FF2B5EF4-FFF2-40B4-BE49-F238E27FC236}">
                <a16:creationId xmlns:a16="http://schemas.microsoft.com/office/drawing/2014/main" id="{E9F36239-A05C-E94F-ABEB-B0B513065272}"/>
              </a:ext>
            </a:extLst>
          </p:cNvPr>
          <p:cNvPicPr>
            <a:picLocks noChangeAspect="1" noChangeArrowheads="1"/>
          </p:cNvPicPr>
          <p:nvPr/>
        </p:nvPicPr>
        <p:blipFill rotWithShape="1">
          <a:blip r:embed="rId4">
            <a:alphaModFix amt="58000"/>
            <a:extLst>
              <a:ext uri="{28A0092B-C50C-407E-A947-70E740481C1C}">
                <a14:useLocalDpi xmlns:a14="http://schemas.microsoft.com/office/drawing/2010/main" val="0"/>
              </a:ext>
            </a:extLst>
          </a:blip>
          <a:srcRect l="6459" r="10835"/>
          <a:stretch/>
        </p:blipFill>
        <p:spPr bwMode="auto">
          <a:xfrm>
            <a:off x="0" y="0"/>
            <a:ext cx="37892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7CF616D4-EAE7-6D4B-86D5-A95CDE9C7331}"/>
              </a:ext>
            </a:extLst>
          </p:cNvPr>
          <p:cNvSpPr txBox="1"/>
          <p:nvPr/>
        </p:nvSpPr>
        <p:spPr>
          <a:xfrm>
            <a:off x="4084567" y="368225"/>
            <a:ext cx="7749204" cy="1323439"/>
          </a:xfrm>
          <a:prstGeom prst="rect">
            <a:avLst/>
          </a:prstGeom>
          <a:noFill/>
        </p:spPr>
        <p:txBody>
          <a:bodyPr wrap="square" rtlCol="0">
            <a:spAutoFit/>
          </a:bodyPr>
          <a:lstStyle/>
          <a:p>
            <a:r>
              <a:rPr lang="sv-SE" sz="4000" b="1" dirty="0">
                <a:solidFill>
                  <a:schemeClr val="bg1"/>
                </a:solidFill>
                <a:latin typeface="Arial" panose="020B0604020202020204" pitchFamily="34" charset="0"/>
                <a:cs typeface="Arial" panose="020B0604020202020204" pitchFamily="34" charset="0"/>
              </a:rPr>
              <a:t>Forskning och erfarenhetsbaserad kunskap</a:t>
            </a:r>
          </a:p>
        </p:txBody>
      </p:sp>
      <p:pic>
        <p:nvPicPr>
          <p:cNvPr id="15" name="Bildobjekt 14" descr="En bild som visar ritning&#10;&#10;Automatiskt genererad beskrivning">
            <a:extLst>
              <a:ext uri="{FF2B5EF4-FFF2-40B4-BE49-F238E27FC236}">
                <a16:creationId xmlns:a16="http://schemas.microsoft.com/office/drawing/2014/main" id="{EE973552-A016-7745-829A-894DC77C12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449" y="6077841"/>
            <a:ext cx="1905000" cy="630093"/>
          </a:xfrm>
          <a:prstGeom prst="rect">
            <a:avLst/>
          </a:prstGeom>
        </p:spPr>
      </p:pic>
    </p:spTree>
    <p:extLst>
      <p:ext uri="{BB962C8B-B14F-4D97-AF65-F5344CB8AC3E}">
        <p14:creationId xmlns:p14="http://schemas.microsoft.com/office/powerpoint/2010/main" val="362149831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8984</TotalTime>
  <Words>1438</Words>
  <Application>Microsoft Office PowerPoint</Application>
  <PresentationFormat>Bredbild</PresentationFormat>
  <Paragraphs>183</Paragraphs>
  <Slides>29</Slides>
  <Notes>15</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29</vt:i4>
      </vt:variant>
    </vt:vector>
  </HeadingPairs>
  <TitlesOfParts>
    <vt:vector size="37" baseType="lpstr">
      <vt:lpstr>Arial</vt:lpstr>
      <vt:lpstr>Calibri</vt:lpstr>
      <vt:lpstr>Calibri Light</vt:lpstr>
      <vt:lpstr>TheSansB W6 SemiBold</vt:lpstr>
      <vt:lpstr>TheSansB W7 Bold</vt:lpstr>
      <vt:lpstr>TheSansB W8 ExtraBold</vt:lpstr>
      <vt:lpstr>Office-tema</vt:lpstr>
      <vt:lpstr>1_Office-tema</vt:lpstr>
      <vt:lpstr>Vfu-introduktion 20/9-23 för studenter antagna på Förskollärarprogrammet 2023</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VFU-portföljen för studenter - en introduktion</vt:lpstr>
      <vt:lpstr>PowerPoint-presentation</vt:lpstr>
      <vt:lpstr>PowerPoint-presentation</vt:lpstr>
      <vt:lpstr>PowerPoint-presentation</vt:lpstr>
      <vt:lpstr>PowerPoint-presentation</vt:lpstr>
      <vt:lpstr>PowerPoint-presentation</vt:lpstr>
      <vt:lpstr>PowerPoint-presentation</vt:lpstr>
      <vt:lpstr>PowerPoint-presentation</vt:lpstr>
      <vt:lpstr> Är du intresserad av att göra VFU-utomlands i Sarajevo?</vt:lpstr>
      <vt:lpstr>Sarajevo ”slottets stad”,  huvudstaden i Bosnien och Hercegovina</vt:lpstr>
      <vt:lpstr>Skola och Förskola: Bloom, med internationell profil samt Montessori pedagogik och utomhuspedagogik</vt:lpstr>
      <vt:lpstr>Förskola: Smart,  förskolan  har en inriktning av Reggio Emilia filosofin. Undervisningsspråket är både engelska och bosniska. </vt:lpstr>
      <vt:lpstr>PowerPoint-presentation</vt:lpstr>
      <vt:lpstr>PowerPoint-presentation</vt:lpstr>
    </vt:vector>
  </TitlesOfParts>
  <Company>Malmö högskola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Max Persson</dc:creator>
  <cp:lastModifiedBy>Ann Kristina Brovall</cp:lastModifiedBy>
  <cp:revision>118</cp:revision>
  <dcterms:created xsi:type="dcterms:W3CDTF">2019-09-26T09:15:23Z</dcterms:created>
  <dcterms:modified xsi:type="dcterms:W3CDTF">2023-09-21T12:28:28Z</dcterms:modified>
</cp:coreProperties>
</file>