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9" r:id="rId3"/>
    <p:sldId id="511" r:id="rId4"/>
    <p:sldId id="264" r:id="rId5"/>
    <p:sldId id="512" r:id="rId6"/>
    <p:sldId id="258" r:id="rId7"/>
    <p:sldId id="516" r:id="rId8"/>
    <p:sldId id="509" r:id="rId9"/>
    <p:sldId id="510" r:id="rId10"/>
    <p:sldId id="500" r:id="rId11"/>
    <p:sldId id="501" r:id="rId12"/>
    <p:sldId id="502" r:id="rId13"/>
    <p:sldId id="503" r:id="rId14"/>
    <p:sldId id="504" r:id="rId15"/>
    <p:sldId id="508" r:id="rId16"/>
    <p:sldId id="497" r:id="rId17"/>
    <p:sldId id="273" r:id="rId18"/>
    <p:sldId id="486" r:id="rId19"/>
    <p:sldId id="514" r:id="rId20"/>
    <p:sldId id="515" r:id="rId21"/>
    <p:sldId id="274" r:id="rId22"/>
    <p:sldId id="281" r:id="rId23"/>
    <p:sldId id="528" r:id="rId24"/>
    <p:sldId id="257" r:id="rId25"/>
    <p:sldId id="268" r:id="rId26"/>
    <p:sldId id="271" r:id="rId27"/>
    <p:sldId id="275" r:id="rId28"/>
    <p:sldId id="506" r:id="rId29"/>
    <p:sldId id="525" r:id="rId30"/>
    <p:sldId id="513" r:id="rId31"/>
    <p:sldId id="517" r:id="rId32"/>
    <p:sldId id="461" r:id="rId33"/>
    <p:sldId id="462" r:id="rId34"/>
    <p:sldId id="468" r:id="rId35"/>
    <p:sldId id="469" r:id="rId36"/>
    <p:sldId id="470" r:id="rId37"/>
    <p:sldId id="471" r:id="rId38"/>
    <p:sldId id="472" r:id="rId39"/>
    <p:sldId id="473" r:id="rId40"/>
    <p:sldId id="478" r:id="rId41"/>
    <p:sldId id="479" r:id="rId42"/>
    <p:sldId id="485" r:id="rId43"/>
    <p:sldId id="481" r:id="rId44"/>
    <p:sldId id="480" r:id="rId45"/>
    <p:sldId id="484" r:id="rId46"/>
    <p:sldId id="524" r:id="rId47"/>
    <p:sldId id="527" r:id="rId48"/>
    <p:sldId id="529" r:id="rId49"/>
    <p:sldId id="285" r:id="rId5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6" autoAdjust="0"/>
    <p:restoredTop sz="94660"/>
  </p:normalViewPr>
  <p:slideViewPr>
    <p:cSldViewPr snapToGrid="0">
      <p:cViewPr varScale="1">
        <p:scale>
          <a:sx n="63" d="100"/>
          <a:sy n="63" d="100"/>
        </p:scale>
        <p:origin x="90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2BEC2-4902-4259-8B16-725DDF6C7B2F}" type="datetimeFigureOut">
              <a:rPr lang="sv-SE" smtClean="0"/>
              <a:t>2022-10-11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0E6F6-99A4-4FFF-975F-0F07A0004443}" type="slidenum">
              <a:rPr lang="sv-SE" smtClean="0"/>
              <a:t>‹#›</a:t>
            </a:fld>
            <a:endParaRPr lang="sv-SE"/>
          </a:p>
        </p:txBody>
      </p:sp>
    </p:spTree>
    <p:extLst>
      <p:ext uri="{BB962C8B-B14F-4D97-AF65-F5344CB8AC3E}">
        <p14:creationId xmlns:p14="http://schemas.microsoft.com/office/powerpoint/2010/main" val="340576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2</a:t>
            </a:fld>
            <a:endParaRPr lang="sv-SE"/>
          </a:p>
        </p:txBody>
      </p:sp>
    </p:spTree>
    <p:extLst>
      <p:ext uri="{BB962C8B-B14F-4D97-AF65-F5344CB8AC3E}">
        <p14:creationId xmlns:p14="http://schemas.microsoft.com/office/powerpoint/2010/main" val="130962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36D5489-4F99-A742-8150-A0FCB2872955}" type="slidenum">
              <a:rPr lang="sv-SE" smtClean="0"/>
              <a:t>14</a:t>
            </a:fld>
            <a:endParaRPr lang="sv-SE"/>
          </a:p>
        </p:txBody>
      </p:sp>
    </p:spTree>
    <p:extLst>
      <p:ext uri="{BB962C8B-B14F-4D97-AF65-F5344CB8AC3E}">
        <p14:creationId xmlns:p14="http://schemas.microsoft.com/office/powerpoint/2010/main" val="1772176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15</a:t>
            </a:fld>
            <a:endParaRPr lang="sv-SE"/>
          </a:p>
        </p:txBody>
      </p:sp>
    </p:spTree>
    <p:extLst>
      <p:ext uri="{BB962C8B-B14F-4D97-AF65-F5344CB8AC3E}">
        <p14:creationId xmlns:p14="http://schemas.microsoft.com/office/powerpoint/2010/main" val="412806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36D5489-4F99-A742-8150-A0FCB2872955}" type="slidenum">
              <a:rPr lang="sv-SE" smtClean="0"/>
              <a:t>17</a:t>
            </a:fld>
            <a:endParaRPr lang="sv-SE"/>
          </a:p>
        </p:txBody>
      </p:sp>
    </p:spTree>
    <p:extLst>
      <p:ext uri="{BB962C8B-B14F-4D97-AF65-F5344CB8AC3E}">
        <p14:creationId xmlns:p14="http://schemas.microsoft.com/office/powerpoint/2010/main" val="3635576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36D5489-4F99-A742-8150-A0FCB2872955}" type="slidenum">
              <a:rPr lang="sv-SE" smtClean="0"/>
              <a:t>18</a:t>
            </a:fld>
            <a:endParaRPr lang="sv-SE"/>
          </a:p>
        </p:txBody>
      </p:sp>
    </p:spTree>
    <p:extLst>
      <p:ext uri="{BB962C8B-B14F-4D97-AF65-F5344CB8AC3E}">
        <p14:creationId xmlns:p14="http://schemas.microsoft.com/office/powerpoint/2010/main" val="391875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36D5489-4F99-A742-8150-A0FCB2872955}" type="slidenum">
              <a:rPr lang="sv-SE" smtClean="0"/>
              <a:t>19</a:t>
            </a:fld>
            <a:endParaRPr lang="sv-SE"/>
          </a:p>
        </p:txBody>
      </p:sp>
    </p:spTree>
    <p:extLst>
      <p:ext uri="{BB962C8B-B14F-4D97-AF65-F5344CB8AC3E}">
        <p14:creationId xmlns:p14="http://schemas.microsoft.com/office/powerpoint/2010/main" val="1905516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36D5489-4F99-A742-8150-A0FCB2872955}" type="slidenum">
              <a:rPr lang="sv-SE" smtClean="0"/>
              <a:t>20</a:t>
            </a:fld>
            <a:endParaRPr lang="sv-SE"/>
          </a:p>
        </p:txBody>
      </p:sp>
    </p:spTree>
    <p:extLst>
      <p:ext uri="{BB962C8B-B14F-4D97-AF65-F5344CB8AC3E}">
        <p14:creationId xmlns:p14="http://schemas.microsoft.com/office/powerpoint/2010/main" val="4285435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29</a:t>
            </a:fld>
            <a:endParaRPr lang="sv-SE"/>
          </a:p>
        </p:txBody>
      </p:sp>
    </p:spTree>
    <p:extLst>
      <p:ext uri="{BB962C8B-B14F-4D97-AF65-F5344CB8AC3E}">
        <p14:creationId xmlns:p14="http://schemas.microsoft.com/office/powerpoint/2010/main" val="96879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4</a:t>
            </a:fld>
            <a:endParaRPr lang="sv-SE"/>
          </a:p>
        </p:txBody>
      </p:sp>
    </p:spTree>
    <p:extLst>
      <p:ext uri="{BB962C8B-B14F-4D97-AF65-F5344CB8AC3E}">
        <p14:creationId xmlns:p14="http://schemas.microsoft.com/office/powerpoint/2010/main" val="333645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rtl="0"/>
            <a:fld id="{935E2820-AFE1-45FA-949E-17BDB534E1DC}" type="slidenum">
              <a:rPr lang="sv-SE" smtClean="0"/>
              <a:t>5</a:t>
            </a:fld>
            <a:endParaRPr lang="sv-SE"/>
          </a:p>
        </p:txBody>
      </p:sp>
    </p:spTree>
    <p:extLst>
      <p:ext uri="{BB962C8B-B14F-4D97-AF65-F5344CB8AC3E}">
        <p14:creationId xmlns:p14="http://schemas.microsoft.com/office/powerpoint/2010/main" val="422682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7</a:t>
            </a:fld>
            <a:endParaRPr lang="sv-SE"/>
          </a:p>
        </p:txBody>
      </p:sp>
    </p:spTree>
    <p:extLst>
      <p:ext uri="{BB962C8B-B14F-4D97-AF65-F5344CB8AC3E}">
        <p14:creationId xmlns:p14="http://schemas.microsoft.com/office/powerpoint/2010/main" val="319251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8</a:t>
            </a:fld>
            <a:endParaRPr lang="sv-SE"/>
          </a:p>
        </p:txBody>
      </p:sp>
    </p:spTree>
    <p:extLst>
      <p:ext uri="{BB962C8B-B14F-4D97-AF65-F5344CB8AC3E}">
        <p14:creationId xmlns:p14="http://schemas.microsoft.com/office/powerpoint/2010/main" val="180429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9</a:t>
            </a:fld>
            <a:endParaRPr lang="sv-SE"/>
          </a:p>
        </p:txBody>
      </p:sp>
    </p:spTree>
    <p:extLst>
      <p:ext uri="{BB962C8B-B14F-4D97-AF65-F5344CB8AC3E}">
        <p14:creationId xmlns:p14="http://schemas.microsoft.com/office/powerpoint/2010/main" val="50431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11</a:t>
            </a:fld>
            <a:endParaRPr lang="sv-SE"/>
          </a:p>
        </p:txBody>
      </p:sp>
    </p:spTree>
    <p:extLst>
      <p:ext uri="{BB962C8B-B14F-4D97-AF65-F5344CB8AC3E}">
        <p14:creationId xmlns:p14="http://schemas.microsoft.com/office/powerpoint/2010/main" val="228202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36D5489-4F99-A742-8150-A0FCB2872955}" type="slidenum">
              <a:rPr lang="sv-SE" smtClean="0"/>
              <a:t>12</a:t>
            </a:fld>
            <a:endParaRPr lang="sv-SE"/>
          </a:p>
        </p:txBody>
      </p:sp>
    </p:spTree>
    <p:extLst>
      <p:ext uri="{BB962C8B-B14F-4D97-AF65-F5344CB8AC3E}">
        <p14:creationId xmlns:p14="http://schemas.microsoft.com/office/powerpoint/2010/main" val="130077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36D5489-4F99-A742-8150-A0FCB2872955}" type="slidenum">
              <a:rPr lang="sv-SE" smtClean="0"/>
              <a:t>13</a:t>
            </a:fld>
            <a:endParaRPr lang="sv-SE"/>
          </a:p>
        </p:txBody>
      </p:sp>
    </p:spTree>
    <p:extLst>
      <p:ext uri="{BB962C8B-B14F-4D97-AF65-F5344CB8AC3E}">
        <p14:creationId xmlns:p14="http://schemas.microsoft.com/office/powerpoint/2010/main" val="109878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B12044FD-5790-4908-B9E3-060C9836FA1E}" type="datetimeFigureOut">
              <a:rPr lang="sv-SE" smtClean="0"/>
              <a:t>2022-10-11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101535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12044FD-5790-4908-B9E3-060C9836FA1E}" type="datetimeFigureOut">
              <a:rPr lang="sv-SE" smtClean="0"/>
              <a:t>2022-10-11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105744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12044FD-5790-4908-B9E3-060C9836FA1E}" type="datetimeFigureOut">
              <a:rPr lang="sv-SE" smtClean="0"/>
              <a:t>2022-10-11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70783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681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9" name="Platshållare för SmartArt 8">
            <a:extLst>
              <a:ext uri="{FF2B5EF4-FFF2-40B4-BE49-F238E27FC236}">
                <a16:creationId xmlns:a16="http://schemas.microsoft.com/office/drawing/2014/main" id="{149AD8EC-7CC3-0F40-B30E-410FC285D990}"/>
              </a:ext>
            </a:extLst>
          </p:cNvPr>
          <p:cNvSpPr>
            <a:spLocks noGrp="1"/>
          </p:cNvSpPr>
          <p:nvPr>
            <p:ph type="dgm" sz="quarter" idx="10"/>
          </p:nvPr>
        </p:nvSpPr>
        <p:spPr>
          <a:xfrm>
            <a:off x="3588808" y="754592"/>
            <a:ext cx="5014384" cy="5348817"/>
          </a:xfrm>
          <a:prstGeom prst="rect">
            <a:avLst/>
          </a:prstGeom>
          <a:blipFill>
            <a:blip r:embed="rId2"/>
            <a:stretch>
              <a:fillRect/>
            </a:stretch>
          </a:blipFill>
        </p:spPr>
        <p:txBody>
          <a:bodyPr/>
          <a:lstStyle>
            <a:lvl1pPr marL="0" indent="0">
              <a:buNone/>
              <a:defRPr>
                <a:noFill/>
              </a:defRPr>
            </a:lvl1pPr>
          </a:lstStyle>
          <a:p>
            <a:endParaRPr lang="sv-SE" dirty="0"/>
          </a:p>
        </p:txBody>
      </p:sp>
    </p:spTree>
    <p:extLst>
      <p:ext uri="{BB962C8B-B14F-4D97-AF65-F5344CB8AC3E}">
        <p14:creationId xmlns:p14="http://schemas.microsoft.com/office/powerpoint/2010/main" val="179339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12044FD-5790-4908-B9E3-060C9836FA1E}" type="datetimeFigureOut">
              <a:rPr lang="sv-SE" smtClean="0"/>
              <a:t>2022-10-11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2134012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B12044FD-5790-4908-B9E3-060C9836FA1E}" type="datetimeFigureOut">
              <a:rPr lang="sv-SE" smtClean="0"/>
              <a:t>2022-10-11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364488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B12044FD-5790-4908-B9E3-060C9836FA1E}" type="datetimeFigureOut">
              <a:rPr lang="sv-SE" smtClean="0"/>
              <a:t>2022-10-11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318311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B12044FD-5790-4908-B9E3-060C9836FA1E}" type="datetimeFigureOut">
              <a:rPr lang="sv-SE" smtClean="0"/>
              <a:t>2022-10-11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238258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B12044FD-5790-4908-B9E3-060C9836FA1E}" type="datetimeFigureOut">
              <a:rPr lang="sv-SE" smtClean="0"/>
              <a:t>2022-10-11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423153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12044FD-5790-4908-B9E3-060C9836FA1E}" type="datetimeFigureOut">
              <a:rPr lang="sv-SE" smtClean="0"/>
              <a:t>2022-10-11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300186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B12044FD-5790-4908-B9E3-060C9836FA1E}" type="datetimeFigureOut">
              <a:rPr lang="sv-SE" smtClean="0"/>
              <a:t>2022-10-11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142537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B12044FD-5790-4908-B9E3-060C9836FA1E}" type="datetimeFigureOut">
              <a:rPr lang="sv-SE" smtClean="0"/>
              <a:t>2022-10-11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229984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44FD-5790-4908-B9E3-060C9836FA1E}" type="datetimeFigureOut">
              <a:rPr lang="sv-SE" smtClean="0"/>
              <a:t>2022-10-11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086E8-CE5A-4F65-AE11-CD982AF488E0}" type="slidenum">
              <a:rPr lang="sv-SE" smtClean="0"/>
              <a:t>‹#›</a:t>
            </a:fld>
            <a:endParaRPr lang="sv-SE"/>
          </a:p>
        </p:txBody>
      </p:sp>
    </p:spTree>
    <p:extLst>
      <p:ext uri="{BB962C8B-B14F-4D97-AF65-F5344CB8AC3E}">
        <p14:creationId xmlns:p14="http://schemas.microsoft.com/office/powerpoint/2010/main" val="387093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DC2498C-1120-3E46-8241-E7E6ECB11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70434FA-677D-434F-A7B2-00C83834C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77E6FC3-BD86-AD4A-943B-EDC7D7946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359C8-8BD6-DE42-9547-CC54A2FAEBE4}" type="datetimeFigureOut">
              <a:rPr lang="sv-SE" smtClean="0"/>
              <a:t>2022-10-11</a:t>
            </a:fld>
            <a:endParaRPr lang="sv-SE"/>
          </a:p>
        </p:txBody>
      </p:sp>
      <p:sp>
        <p:nvSpPr>
          <p:cNvPr id="5" name="Platshållare för sidfot 4">
            <a:extLst>
              <a:ext uri="{FF2B5EF4-FFF2-40B4-BE49-F238E27FC236}">
                <a16:creationId xmlns:a16="http://schemas.microsoft.com/office/drawing/2014/main" id="{63C0E7A7-DBB9-1241-8332-D16FD7CE5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5E725A2-DE35-8442-AC1D-C8A79B7A6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46505-7B6E-EB40-A07C-A6B0D25E9785}" type="slidenum">
              <a:rPr lang="sv-SE" smtClean="0"/>
              <a:t>‹#›</a:t>
            </a:fld>
            <a:endParaRPr lang="sv-SE"/>
          </a:p>
        </p:txBody>
      </p:sp>
    </p:spTree>
    <p:extLst>
      <p:ext uri="{BB962C8B-B14F-4D97-AF65-F5344CB8AC3E}">
        <p14:creationId xmlns:p14="http://schemas.microsoft.com/office/powerpoint/2010/main" val="122430731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johanna.boussard@mau.se"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student.mau.se/jobb-praktik/praktik-och-vfu/vfu-for-lararprogram/#accordion-51168" TargetMode="External"/><Relationship Id="rId4" Type="http://schemas.openxmlformats.org/officeDocument/2006/relationships/hyperlink" Target="mailto:ls.vfu@mau.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olisen.se/tjanster-tillstand/belastningsregistret/?pk_campaign=belastningsregistret&amp;pk_source=google&amp;pk_medium=cpc&amp;pk_content=allman&amp;gclid=EAIaIQobChMIw-LYp5WP-gIVx-N3Ch0rnQ02EAAYASAAEgJKxvD_BwE"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hyperlink" Target="https://mau.topdesk.net/solutions/open-knowledge-items/item/KA%200451/sv_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vfusyd.su.se/"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student.mau.se/stod/pedagogiskt-stod/"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172684" y="190501"/>
            <a:ext cx="8495316" cy="2457450"/>
          </a:xfrm>
        </p:spPr>
        <p:txBody>
          <a:bodyPr>
            <a:normAutofit/>
          </a:bodyPr>
          <a:lstStyle/>
          <a:p>
            <a:r>
              <a:rPr lang="sv-SE" dirty="0" err="1"/>
              <a:t>Vfu-lärardag</a:t>
            </a:r>
            <a:r>
              <a:rPr lang="sv-SE" dirty="0"/>
              <a:t> 11/10-22</a:t>
            </a:r>
            <a:br>
              <a:rPr lang="sv-SE" dirty="0"/>
            </a:br>
            <a:r>
              <a:rPr lang="sv-SE" sz="3600" dirty="0"/>
              <a:t>för studenter antagna på Förskollärarprogrammet 2022</a:t>
            </a:r>
            <a:endParaRPr lang="sv-SE" dirty="0"/>
          </a:p>
        </p:txBody>
      </p:sp>
      <p:pic>
        <p:nvPicPr>
          <p:cNvPr id="4" name="Bildobjekt 3"/>
          <p:cNvPicPr>
            <a:picLocks noChangeAspect="1"/>
          </p:cNvPicPr>
          <p:nvPr/>
        </p:nvPicPr>
        <p:blipFill>
          <a:blip r:embed="rId2"/>
          <a:stretch>
            <a:fillRect/>
          </a:stretch>
        </p:blipFill>
        <p:spPr>
          <a:xfrm>
            <a:off x="2266950" y="2406193"/>
            <a:ext cx="8076708" cy="3394244"/>
          </a:xfrm>
          <a:prstGeom prst="rect">
            <a:avLst/>
          </a:prstGeom>
        </p:spPr>
      </p:pic>
      <p:pic>
        <p:nvPicPr>
          <p:cNvPr id="3" name="Bildobjekt 2" descr="En bild som visar mat, tecken&#10;&#10;Automatiskt genererad beskrivning">
            <a:extLst>
              <a:ext uri="{FF2B5EF4-FFF2-40B4-BE49-F238E27FC236}">
                <a16:creationId xmlns:a16="http://schemas.microsoft.com/office/drawing/2014/main" id="{51561447-3E3C-42D8-E4EA-BD83EB8642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975750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587" y="1186192"/>
            <a:ext cx="9100038" cy="5355312"/>
          </a:xfrm>
          <a:prstGeom prst="rect">
            <a:avLst/>
          </a:prstGeom>
          <a:noFill/>
        </p:spPr>
        <p:txBody>
          <a:bodyPr wrap="square" rtlCol="0">
            <a:spAutoFit/>
          </a:bodyPr>
          <a:lstStyle/>
          <a:p>
            <a:r>
              <a:rPr lang="sv-SE" b="1" dirty="0"/>
              <a:t>Lärandemål 1: Undervisning</a:t>
            </a:r>
          </a:p>
          <a:p>
            <a:r>
              <a:rPr lang="sv-SE" dirty="0"/>
              <a:t>Studentens inlämnade planering och genomförda undervisning följd av ett trepartssamtal</a:t>
            </a:r>
          </a:p>
          <a:p>
            <a:endParaRPr lang="sv-SE" dirty="0"/>
          </a:p>
          <a:p>
            <a:r>
              <a:rPr lang="sv-SE" b="1" dirty="0"/>
              <a:t>Lärandemål 2: Värdegrund</a:t>
            </a:r>
          </a:p>
          <a:p>
            <a:r>
              <a:rPr lang="sv-SE" dirty="0"/>
              <a:t>Examinerande seminarium baserat på en skriftlig presentation av ett dilemma hämtat från verksamheten i relation till förskolans värdegrund.</a:t>
            </a:r>
          </a:p>
          <a:p>
            <a:endParaRPr lang="sv-SE" dirty="0"/>
          </a:p>
          <a:p>
            <a:r>
              <a:rPr lang="sv-SE" b="1" dirty="0"/>
              <a:t>Lärandemål 3: Förskolans uppdrag</a:t>
            </a:r>
          </a:p>
          <a:p>
            <a:r>
              <a:rPr lang="sv-SE" dirty="0"/>
              <a:t>Individuell skriftlig text där lärandemålet om förskolans uppdrag relateras till den egna professionsutvecklingen och förskolläraruppdraget.</a:t>
            </a:r>
          </a:p>
          <a:p>
            <a:endParaRPr lang="sv-SE" dirty="0"/>
          </a:p>
          <a:p>
            <a:r>
              <a:rPr lang="sv-SE" b="1" dirty="0"/>
              <a:t>Handledarens VFU-rapport</a:t>
            </a:r>
          </a:p>
          <a:p>
            <a:r>
              <a:rPr lang="sv-SE" dirty="0"/>
              <a:t>Handledaren dokumenterar studentens fullgjorda verksamhetsförlagda utbildning i en VFU-rapport. Denna ska redogöra för studentens prestationer i relation till kursens lärandemål samt vad studenten behöver utveckla i nästkommande VFU-kurs. </a:t>
            </a:r>
          </a:p>
          <a:p>
            <a:endParaRPr lang="sv-SE" dirty="0"/>
          </a:p>
          <a:p>
            <a:r>
              <a:rPr lang="sv-SE" dirty="0"/>
              <a:t>VFU examineras av universitetsläraren som följer studenten genom hela utbildningen. </a:t>
            </a:r>
          </a:p>
          <a:p>
            <a:r>
              <a:rPr lang="sv-SE" dirty="0"/>
              <a:t>Betygssättning: U/G/VG</a:t>
            </a:r>
          </a:p>
          <a:p>
            <a:endParaRPr lang="sv-SE" dirty="0"/>
          </a:p>
        </p:txBody>
      </p:sp>
      <p:sp>
        <p:nvSpPr>
          <p:cNvPr id="3" name="Rectangle 7">
            <a:extLst>
              <a:ext uri="{FF2B5EF4-FFF2-40B4-BE49-F238E27FC236}">
                <a16:creationId xmlns:a16="http://schemas.microsoft.com/office/drawing/2014/main" id="{0E309ADC-14E7-ACCB-B8F4-AFF750B369AC}"/>
              </a:ext>
            </a:extLst>
          </p:cNvPr>
          <p:cNvSpPr/>
          <p:nvPr/>
        </p:nvSpPr>
        <p:spPr>
          <a:xfrm>
            <a:off x="1659502" y="316496"/>
            <a:ext cx="8163123" cy="752164"/>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Bedömningsprocess och uppgifter</a:t>
            </a:r>
          </a:p>
        </p:txBody>
      </p:sp>
      <p:pic>
        <p:nvPicPr>
          <p:cNvPr id="2" name="Bildobjekt 1" descr="En bild som visar mat, tecken&#10;&#10;Automatiskt genererad beskrivning">
            <a:extLst>
              <a:ext uri="{FF2B5EF4-FFF2-40B4-BE49-F238E27FC236}">
                <a16:creationId xmlns:a16="http://schemas.microsoft.com/office/drawing/2014/main" id="{3750DA88-C8CB-B81D-9246-9B2B277297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99420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
        <p:nvSpPr>
          <p:cNvPr id="6" name="Rectangle 5"/>
          <p:cNvSpPr/>
          <p:nvPr/>
        </p:nvSpPr>
        <p:spPr>
          <a:xfrm>
            <a:off x="6168921" y="399109"/>
            <a:ext cx="4964300" cy="79096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6427338" y="378309"/>
            <a:ext cx="5147905"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a:solidFill>
                  <a:schemeClr val="bg1"/>
                </a:solidFill>
                <a:latin typeface="Arial" panose="020B0604020202020204" pitchFamily="34" charset="0"/>
                <a:cs typeface="Arial" panose="020B0604020202020204" pitchFamily="34" charset="0"/>
              </a:rPr>
              <a:t>Trepartssamtal</a:t>
            </a:r>
            <a:endParaRPr lang="sv-SE" sz="4200" dirty="0">
              <a:solidFill>
                <a:schemeClr val="bg1"/>
              </a:solidFill>
              <a:latin typeface="Arial" panose="020B0604020202020204" pitchFamily="34" charset="0"/>
              <a:cs typeface="Arial" panose="020B0604020202020204" pitchFamily="34" charset="0"/>
            </a:endParaRP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4876800" y="1925383"/>
            <a:ext cx="7115907" cy="415498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sv-SE" b="1" dirty="0"/>
              <a:t>Lärandemål 1: Undervisning</a:t>
            </a:r>
          </a:p>
          <a:p>
            <a:r>
              <a:rPr lang="sv-SE" dirty="0"/>
              <a:t>Ett trepartssamtal ska genomföras och att detta utgör en viktig avstämning av studentens professionsutveckling och förutsättningar att nå kursmålen. </a:t>
            </a:r>
          </a:p>
          <a:p>
            <a:endParaRPr lang="sv-SE" dirty="0"/>
          </a:p>
          <a:p>
            <a:endParaRPr lang="sv-SE" dirty="0"/>
          </a:p>
          <a:p>
            <a:r>
              <a:rPr lang="sv-SE" dirty="0"/>
              <a:t>Studenten lämnar in en planering och genomför undervisning som universitetsläraren observerar följd av ett trepartssamtal (student – handledare – universitetslärare)</a:t>
            </a:r>
          </a:p>
        </p:txBody>
      </p:sp>
      <p:pic>
        <p:nvPicPr>
          <p:cNvPr id="9" name="Bildobjekt 8" descr="En bild som visar mat, tecken&#10;&#10;Automatiskt genererad beskrivning">
            <a:extLst>
              <a:ext uri="{FF2B5EF4-FFF2-40B4-BE49-F238E27FC236}">
                <a16:creationId xmlns:a16="http://schemas.microsoft.com/office/drawing/2014/main" id="{9EEE95C3-16D2-3241-A2B7-2B048F246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64225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46625" y="176341"/>
            <a:ext cx="4082601" cy="79096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5471932" y="183069"/>
            <a:ext cx="3957294"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Examinerande</a:t>
            </a:r>
          </a:p>
        </p:txBody>
      </p:sp>
      <p:sp>
        <p:nvSpPr>
          <p:cNvPr id="8" name="Rectangle 7"/>
          <p:cNvSpPr/>
          <p:nvPr/>
        </p:nvSpPr>
        <p:spPr>
          <a:xfrm>
            <a:off x="6946003" y="938745"/>
            <a:ext cx="3422549" cy="741855"/>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11" name="Rubrik 1"/>
          <p:cNvSpPr txBox="1">
            <a:spLocks/>
          </p:cNvSpPr>
          <p:nvPr/>
        </p:nvSpPr>
        <p:spPr>
          <a:xfrm>
            <a:off x="7041278" y="919789"/>
            <a:ext cx="3422549" cy="779765"/>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Seminarium</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5090831" y="1784801"/>
            <a:ext cx="6376359" cy="329320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sv-SE" b="1" dirty="0"/>
              <a:t>Lärandemål 2: Värdegrund</a:t>
            </a:r>
          </a:p>
          <a:p>
            <a:r>
              <a:rPr lang="sv-SE" dirty="0"/>
              <a:t>Seminarium baserat på en skriftlig presentation av ett dilemma hämtat från verksamheten i relation till förskolans värdegrund.</a:t>
            </a:r>
          </a:p>
          <a:p>
            <a:endParaRPr lang="sv-SE" dirty="0"/>
          </a:p>
          <a:p>
            <a:r>
              <a:rPr lang="sv-SE" dirty="0"/>
              <a:t>Riktmärket för studentens presentation är 15 minuter. Adekvat tid för efterföljande diskussion ska avsättas. </a:t>
            </a:r>
          </a:p>
          <a:p>
            <a:endParaRPr lang="sv-SE" sz="1600" dirty="0"/>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90C28980-40AF-0443-A22E-19529B9657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Tree>
    <p:extLst>
      <p:ext uri="{BB962C8B-B14F-4D97-AF65-F5344CB8AC3E}">
        <p14:creationId xmlns:p14="http://schemas.microsoft.com/office/powerpoint/2010/main" val="2604323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0" y="384164"/>
            <a:ext cx="4091609" cy="79096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6168920" y="375333"/>
            <a:ext cx="4575279"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Individuell text</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5616348" y="2045201"/>
            <a:ext cx="6376359" cy="23083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sv-SE" b="1" dirty="0"/>
              <a:t>Lärandemål 3: Förskolans uppdrag</a:t>
            </a:r>
          </a:p>
          <a:p>
            <a:r>
              <a:rPr lang="sv-SE" dirty="0"/>
              <a:t>Individuell skriftlig text där lärandemålet om förskolans uppdrag relateras till den egna professionsutvecklingen och förskolläraruppdraget.</a:t>
            </a:r>
          </a:p>
          <a:p>
            <a:endParaRPr lang="sv-SE" dirty="0"/>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3CEBADD5-BC79-354B-A824-216468E01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Tree>
    <p:extLst>
      <p:ext uri="{BB962C8B-B14F-4D97-AF65-F5344CB8AC3E}">
        <p14:creationId xmlns:p14="http://schemas.microsoft.com/office/powerpoint/2010/main" val="1011474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0" y="384164"/>
            <a:ext cx="4194278" cy="79096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6168921" y="375333"/>
            <a:ext cx="4194278"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VFU-rapporten</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5940198" y="1511709"/>
            <a:ext cx="5423127" cy="32932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sv-SE" b="1" dirty="0">
                <a:latin typeface="+mn-lt"/>
              </a:rPr>
              <a:t>Vfu-handledarens roll i bedömning av student</a:t>
            </a:r>
          </a:p>
          <a:p>
            <a:endParaRPr lang="sv-SE" sz="2000" b="0" i="0" dirty="0">
              <a:effectLst/>
              <a:latin typeface="+mn-lt"/>
            </a:endParaRPr>
          </a:p>
          <a:p>
            <a:r>
              <a:rPr lang="sv-SE" sz="2000" b="0" i="0" dirty="0">
                <a:effectLst/>
                <a:latin typeface="+mn-lt"/>
              </a:rPr>
              <a:t>Handledaren dokumenterar studentens fullgjorda verksamhetsförlagda utbildning i en vfu-rapport. Denna ska redogöra för studentens prestationer i relation till kursens lärandemål samt vad studenten behöver utveckla i nästkommande vfu-kurs. </a:t>
            </a:r>
          </a:p>
          <a:p>
            <a:endParaRPr lang="sv-SE" sz="2000" dirty="0">
              <a:latin typeface="+mn-lt"/>
            </a:endParaRP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3CEBADD5-BC79-354B-A824-216468E01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Tree>
    <p:extLst>
      <p:ext uri="{BB962C8B-B14F-4D97-AF65-F5344CB8AC3E}">
        <p14:creationId xmlns:p14="http://schemas.microsoft.com/office/powerpoint/2010/main" val="377228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21E65-E8D1-4C43-812A-88CCB920029F}"/>
              </a:ext>
            </a:extLst>
          </p:cNvPr>
          <p:cNvSpPr/>
          <p:nvPr/>
        </p:nvSpPr>
        <p:spPr>
          <a:xfrm>
            <a:off x="4084568" y="284202"/>
            <a:ext cx="7398872" cy="1407462"/>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146897" y="1884212"/>
            <a:ext cx="7749204" cy="4605563"/>
          </a:xfrm>
        </p:spPr>
        <p:txBody>
          <a:bodyPr>
            <a:noAutofit/>
          </a:bodyPr>
          <a:lstStyle/>
          <a:p>
            <a:pPr marL="0" indent="0">
              <a:buNone/>
            </a:pPr>
            <a:r>
              <a:rPr lang="sv-SE" dirty="0"/>
              <a:t>Att knyta ihop </a:t>
            </a:r>
            <a:r>
              <a:rPr lang="sv-SE" i="1" dirty="0"/>
              <a:t>forskning</a:t>
            </a:r>
            <a:r>
              <a:rPr lang="sv-SE" dirty="0"/>
              <a:t> med </a:t>
            </a:r>
            <a:r>
              <a:rPr lang="sv-SE" i="1" dirty="0"/>
              <a:t>beprövat erfarenhet </a:t>
            </a:r>
            <a:r>
              <a:rPr lang="sv-SE" dirty="0"/>
              <a:t>är </a:t>
            </a:r>
            <a:r>
              <a:rPr lang="sv-SE" i="1" dirty="0"/>
              <a:t>stommen</a:t>
            </a:r>
            <a:r>
              <a:rPr lang="sv-SE" dirty="0"/>
              <a:t> i förskollärarens yrkesroll. </a:t>
            </a:r>
          </a:p>
          <a:p>
            <a:endParaRPr lang="sv-SE" dirty="0"/>
          </a:p>
          <a:p>
            <a:pPr marL="0" indent="0">
              <a:buNone/>
            </a:pPr>
            <a:r>
              <a:rPr lang="sv-SE" dirty="0"/>
              <a:t>I din </a:t>
            </a:r>
            <a:r>
              <a:rPr lang="sv-SE" dirty="0" err="1"/>
              <a:t>vfu</a:t>
            </a:r>
            <a:r>
              <a:rPr lang="sv-SE" dirty="0"/>
              <a:t>-utbildning börjar du att koppla ihop teorier och forskning med ditt förskolläraruppdrag samt din professionsutveckling. </a:t>
            </a:r>
          </a:p>
          <a:p>
            <a:pPr marL="0" indent="0">
              <a:buNone/>
            </a:pPr>
            <a:endParaRPr lang="sv-SE" dirty="0"/>
          </a:p>
          <a:p>
            <a:pPr marL="0" indent="0">
              <a:buNone/>
            </a:pPr>
            <a:r>
              <a:rPr lang="sv-SE" dirty="0"/>
              <a:t>Vad kan förskollärarens ansvar att bedriva en utbildning som vilar på vetenskaplig grund och beprövad erfarenhet innebära i praktiken?</a:t>
            </a:r>
          </a:p>
        </p:txBody>
      </p:sp>
      <p:pic>
        <p:nvPicPr>
          <p:cNvPr id="6" name="Bildobjekt 5" descr="En bild som visar ritning&#10;&#10;Automatiskt genererad beskrivning">
            <a:extLst>
              <a:ext uri="{FF2B5EF4-FFF2-40B4-BE49-F238E27FC236}">
                <a16:creationId xmlns:a16="http://schemas.microsoft.com/office/drawing/2014/main" id="{6A16E94E-4CE9-184F-825D-25FA478C8F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083" y="6085793"/>
            <a:ext cx="1905000" cy="630093"/>
          </a:xfrm>
          <a:prstGeom prst="rect">
            <a:avLst/>
          </a:prstGeom>
        </p:spPr>
      </p:pic>
      <p:pic>
        <p:nvPicPr>
          <p:cNvPr id="7" name="Picture 2" descr="black and white stairs">
            <a:extLst>
              <a:ext uri="{FF2B5EF4-FFF2-40B4-BE49-F238E27FC236}">
                <a16:creationId xmlns:a16="http://schemas.microsoft.com/office/drawing/2014/main" id="{E9F36239-A05C-E94F-ABEB-B0B513065272}"/>
              </a:ext>
            </a:extLst>
          </p:cNvPr>
          <p:cNvPicPr>
            <a:picLocks noChangeAspect="1" noChangeArrowheads="1"/>
          </p:cNvPicPr>
          <p:nvPr/>
        </p:nvPicPr>
        <p:blipFill rotWithShape="1">
          <a:blip r:embed="rId4">
            <a:alphaModFix amt="58000"/>
            <a:extLst>
              <a:ext uri="{28A0092B-C50C-407E-A947-70E740481C1C}">
                <a14:useLocalDpi xmlns:a14="http://schemas.microsoft.com/office/drawing/2010/main" val="0"/>
              </a:ext>
            </a:extLst>
          </a:blip>
          <a:srcRect l="6459" r="10835"/>
          <a:stretch/>
        </p:blipFill>
        <p:spPr bwMode="auto">
          <a:xfrm>
            <a:off x="0" y="0"/>
            <a:ext cx="3789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7CF616D4-EAE7-6D4B-86D5-A95CDE9C7331}"/>
              </a:ext>
            </a:extLst>
          </p:cNvPr>
          <p:cNvSpPr txBox="1"/>
          <p:nvPr/>
        </p:nvSpPr>
        <p:spPr>
          <a:xfrm>
            <a:off x="4084567" y="368225"/>
            <a:ext cx="7749204" cy="1323439"/>
          </a:xfrm>
          <a:prstGeom prst="rect">
            <a:avLst/>
          </a:prstGeom>
          <a:noFill/>
        </p:spPr>
        <p:txBody>
          <a:bodyPr wrap="square" rtlCol="0">
            <a:spAutoFit/>
          </a:bodyPr>
          <a:lstStyle/>
          <a:p>
            <a:r>
              <a:rPr lang="sv-SE" sz="4000" b="1" dirty="0">
                <a:solidFill>
                  <a:schemeClr val="bg1"/>
                </a:solidFill>
                <a:latin typeface="Arial" panose="020B0604020202020204" pitchFamily="34" charset="0"/>
                <a:cs typeface="Arial" panose="020B0604020202020204" pitchFamily="34" charset="0"/>
              </a:rPr>
              <a:t>Forskning och erfarenhetsbaserad kunskap</a:t>
            </a:r>
          </a:p>
        </p:txBody>
      </p:sp>
      <p:pic>
        <p:nvPicPr>
          <p:cNvPr id="15" name="Bildobjekt 14" descr="En bild som visar ritning&#10;&#10;Automatiskt genererad beskrivning">
            <a:extLst>
              <a:ext uri="{FF2B5EF4-FFF2-40B4-BE49-F238E27FC236}">
                <a16:creationId xmlns:a16="http://schemas.microsoft.com/office/drawing/2014/main" id="{EE973552-A016-7745-829A-894DC77C12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449" y="6077841"/>
            <a:ext cx="1905000" cy="630093"/>
          </a:xfrm>
          <a:prstGeom prst="rect">
            <a:avLst/>
          </a:prstGeom>
        </p:spPr>
      </p:pic>
    </p:spTree>
    <p:extLst>
      <p:ext uri="{BB962C8B-B14F-4D97-AF65-F5344CB8AC3E}">
        <p14:creationId xmlns:p14="http://schemas.microsoft.com/office/powerpoint/2010/main" val="362149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20851F-34CF-4049-8535-BFD38C0D8BA0}"/>
              </a:ext>
            </a:extLst>
          </p:cNvPr>
          <p:cNvSpPr/>
          <p:nvPr/>
        </p:nvSpPr>
        <p:spPr>
          <a:xfrm>
            <a:off x="293720" y="1832956"/>
            <a:ext cx="11618421" cy="2626821"/>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3" name="Platshållare för innehåll 2">
            <a:extLst>
              <a:ext uri="{FF2B5EF4-FFF2-40B4-BE49-F238E27FC236}">
                <a16:creationId xmlns:a16="http://schemas.microsoft.com/office/drawing/2014/main" id="{3DEFB97D-4A85-2844-96A2-38F61F06E30A}"/>
              </a:ext>
            </a:extLst>
          </p:cNvPr>
          <p:cNvSpPr>
            <a:spLocks noGrp="1"/>
          </p:cNvSpPr>
          <p:nvPr>
            <p:ph idx="1"/>
          </p:nvPr>
        </p:nvSpPr>
        <p:spPr>
          <a:xfrm>
            <a:off x="286789" y="1949334"/>
            <a:ext cx="11618422" cy="2618509"/>
          </a:xfrm>
          <a:noFill/>
        </p:spPr>
        <p:txBody>
          <a:bodyPr>
            <a:normAutofit/>
          </a:bodyPr>
          <a:lstStyle/>
          <a:p>
            <a:pPr marL="0" indent="0" algn="ctr">
              <a:buNone/>
            </a:pPr>
            <a:r>
              <a:rPr lang="sv-SE" sz="3600" b="1" dirty="0">
                <a:solidFill>
                  <a:schemeClr val="bg1"/>
                </a:solidFill>
                <a:latin typeface="Arial" panose="020B0604020202020204" pitchFamily="34" charset="0"/>
                <a:cs typeface="Arial" panose="020B0604020202020204" pitchFamily="34" charset="0"/>
              </a:rPr>
              <a:t>Två sanningar närmar sig varann. </a:t>
            </a:r>
          </a:p>
          <a:p>
            <a:pPr marL="0" indent="0" algn="ctr">
              <a:buNone/>
            </a:pPr>
            <a:r>
              <a:rPr lang="sv-SE" sz="3600" b="1" dirty="0">
                <a:solidFill>
                  <a:schemeClr val="bg1"/>
                </a:solidFill>
                <a:latin typeface="Arial" panose="020B0604020202020204" pitchFamily="34" charset="0"/>
                <a:cs typeface="Arial" panose="020B0604020202020204" pitchFamily="34" charset="0"/>
              </a:rPr>
              <a:t>En kommer inifrån, en kommer utifrån </a:t>
            </a:r>
          </a:p>
          <a:p>
            <a:pPr marL="0" indent="0" algn="ctr">
              <a:buNone/>
            </a:pPr>
            <a:r>
              <a:rPr lang="sv-SE" sz="3600" b="1" dirty="0">
                <a:solidFill>
                  <a:schemeClr val="bg1"/>
                </a:solidFill>
                <a:latin typeface="Arial" panose="020B0604020202020204" pitchFamily="34" charset="0"/>
                <a:cs typeface="Arial" panose="020B0604020202020204" pitchFamily="34" charset="0"/>
              </a:rPr>
              <a:t>och där de möts har man en chans att få se sig själv.</a:t>
            </a:r>
          </a:p>
          <a:p>
            <a:pPr marL="0" indent="0" algn="ctr">
              <a:buNone/>
            </a:pPr>
            <a:r>
              <a:rPr lang="sv-SE" dirty="0">
                <a:solidFill>
                  <a:schemeClr val="bg1"/>
                </a:solidFill>
                <a:latin typeface="Arial" panose="020B0604020202020204" pitchFamily="34" charset="0"/>
                <a:cs typeface="Arial" panose="020B0604020202020204" pitchFamily="34" charset="0"/>
              </a:rPr>
              <a:t>- Tomas Tranströmer, Preludier II, </a:t>
            </a:r>
            <a:r>
              <a:rPr lang="sv-SE" i="1" dirty="0">
                <a:solidFill>
                  <a:schemeClr val="bg1"/>
                </a:solidFill>
                <a:latin typeface="Arial" panose="020B0604020202020204" pitchFamily="34" charset="0"/>
                <a:cs typeface="Arial" panose="020B0604020202020204" pitchFamily="34" charset="0"/>
              </a:rPr>
              <a:t>Mörkerseende</a:t>
            </a:r>
            <a:r>
              <a:rPr lang="sv-SE" dirty="0">
                <a:solidFill>
                  <a:schemeClr val="bg1"/>
                </a:solidFill>
                <a:latin typeface="Arial" panose="020B0604020202020204" pitchFamily="34" charset="0"/>
                <a:cs typeface="Arial" panose="020B0604020202020204" pitchFamily="34" charset="0"/>
              </a:rPr>
              <a:t> 1970</a:t>
            </a:r>
          </a:p>
          <a:p>
            <a:pPr marL="0" indent="0" algn="ctr">
              <a:buNone/>
            </a:pPr>
            <a:endParaRPr lang="sv-SE" dirty="0">
              <a:solidFill>
                <a:schemeClr val="bg1"/>
              </a:solidFill>
            </a:endParaRPr>
          </a:p>
        </p:txBody>
      </p:sp>
      <p:pic>
        <p:nvPicPr>
          <p:cNvPr id="6" name="Bildobjekt 5" descr="En bild som visar mat, tecken&#10;&#10;Automatiskt genererad beskrivning">
            <a:extLst>
              <a:ext uri="{FF2B5EF4-FFF2-40B4-BE49-F238E27FC236}">
                <a16:creationId xmlns:a16="http://schemas.microsoft.com/office/drawing/2014/main" id="{51922F53-7638-C142-B33E-2911BFA158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19810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25100" y="23300"/>
            <a:ext cx="9360879" cy="6834699"/>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8" name="Rectangle 7"/>
          <p:cNvSpPr/>
          <p:nvPr/>
        </p:nvSpPr>
        <p:spPr>
          <a:xfrm>
            <a:off x="1203157" y="376118"/>
            <a:ext cx="9786671" cy="840962"/>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Vetenskaplig grund &amp; Beprövad erfarenhet</a:t>
            </a:r>
          </a:p>
        </p:txBody>
      </p:sp>
      <p:sp>
        <p:nvSpPr>
          <p:cNvPr id="9" name="Content Placeholder 3"/>
          <p:cNvSpPr txBox="1">
            <a:spLocks/>
          </p:cNvSpPr>
          <p:nvPr/>
        </p:nvSpPr>
        <p:spPr>
          <a:xfrm>
            <a:off x="3304675" y="495993"/>
            <a:ext cx="7684168"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sv-SE" sz="3200" b="1" dirty="0">
              <a:latin typeface="Arial" panose="020B0604020202020204" pitchFamily="34" charset="0"/>
              <a:cs typeface="Arial" panose="020B0604020202020204" pitchFamily="34" charset="0"/>
            </a:endParaRPr>
          </a:p>
        </p:txBody>
      </p:sp>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2" name="TextBox 1"/>
          <p:cNvSpPr txBox="1"/>
          <p:nvPr/>
        </p:nvSpPr>
        <p:spPr>
          <a:xfrm>
            <a:off x="798504" y="4747604"/>
            <a:ext cx="3067091" cy="1815882"/>
          </a:xfrm>
          <a:prstGeom prst="rect">
            <a:avLst/>
          </a:prstGeom>
          <a:noFill/>
        </p:spPr>
        <p:txBody>
          <a:bodyPr wrap="square" rtlCol="0">
            <a:spAutoFit/>
          </a:bodyPr>
          <a:lstStyle/>
          <a:p>
            <a:r>
              <a:rPr lang="sv-SE" sz="1200" i="1" dirty="0"/>
              <a:t>För att omsätta skollagens krav på vetenskaplig grund och beprövad erfarenhet krävs ett forskningsbaserat arbetssätt, där form och innehåll i skolans och förskolans verksamhet bygger på bästa tillgängliga kunskap – evidens – bestående av dessa båda komponenter.</a:t>
            </a:r>
          </a:p>
          <a:p>
            <a:endParaRPr lang="sv-SE" sz="1400" dirty="0"/>
          </a:p>
          <a:p>
            <a:r>
              <a:rPr lang="sv-SE" sz="1400" dirty="0"/>
              <a:t>www.skolverket.se</a:t>
            </a:r>
          </a:p>
        </p:txBody>
      </p:sp>
      <p:pic>
        <p:nvPicPr>
          <p:cNvPr id="5" name="Picture 4"/>
          <p:cNvPicPr>
            <a:picLocks noChangeAspect="1"/>
          </p:cNvPicPr>
          <p:nvPr/>
        </p:nvPicPr>
        <p:blipFill>
          <a:blip r:embed="rId4"/>
          <a:stretch>
            <a:fillRect/>
          </a:stretch>
        </p:blipFill>
        <p:spPr>
          <a:xfrm>
            <a:off x="798505" y="1778369"/>
            <a:ext cx="3067091" cy="2778784"/>
          </a:xfrm>
          <a:prstGeom prst="rect">
            <a:avLst/>
          </a:prstGeom>
        </p:spPr>
      </p:pic>
      <p:pic>
        <p:nvPicPr>
          <p:cNvPr id="7" name="Picture 6"/>
          <p:cNvPicPr>
            <a:picLocks noChangeAspect="1"/>
          </p:cNvPicPr>
          <p:nvPr/>
        </p:nvPicPr>
        <p:blipFill>
          <a:blip r:embed="rId5"/>
          <a:stretch>
            <a:fillRect/>
          </a:stretch>
        </p:blipFill>
        <p:spPr>
          <a:xfrm>
            <a:off x="7865090" y="2256393"/>
            <a:ext cx="3003619" cy="2758425"/>
          </a:xfrm>
          <a:prstGeom prst="rect">
            <a:avLst/>
          </a:prstGeom>
        </p:spPr>
      </p:pic>
      <p:pic>
        <p:nvPicPr>
          <p:cNvPr id="3" name="Bildobjekt 2" descr="En bild som visar mat, tecken&#10;&#10;Automatiskt genererad beskrivning">
            <a:extLst>
              <a:ext uri="{FF2B5EF4-FFF2-40B4-BE49-F238E27FC236}">
                <a16:creationId xmlns:a16="http://schemas.microsoft.com/office/drawing/2014/main" id="{CD08DD6D-436C-8886-043B-B3791101B8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36145" y="6046960"/>
            <a:ext cx="1905000" cy="630093"/>
          </a:xfrm>
          <a:prstGeom prst="rect">
            <a:avLst/>
          </a:prstGeom>
        </p:spPr>
      </p:pic>
    </p:spTree>
    <p:extLst>
      <p:ext uri="{BB962C8B-B14F-4D97-AF65-F5344CB8AC3E}">
        <p14:creationId xmlns:p14="http://schemas.microsoft.com/office/powerpoint/2010/main" val="342503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95876" y="208828"/>
            <a:ext cx="6315075" cy="1415772"/>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5095876" y="208827"/>
            <a:ext cx="5956438" cy="1415772"/>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Utbyte-samtal med student i termin 5</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5616349" y="2045201"/>
            <a:ext cx="5699352" cy="3046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indent="-342900">
              <a:buFont typeface="Arial" panose="020B0604020202020204" pitchFamily="34" charset="0"/>
              <a:buChar char="•"/>
            </a:pPr>
            <a:r>
              <a:rPr lang="sv-SE" dirty="0"/>
              <a:t>Studenter i Termin 5 (vfu-kurs 3) kommer vara ute på vfu samtidigt som er. </a:t>
            </a:r>
          </a:p>
          <a:p>
            <a:pPr marL="342900" indent="-342900">
              <a:buFont typeface="Arial" panose="020B0604020202020204" pitchFamily="34" charset="0"/>
              <a:buChar char="•"/>
            </a:pPr>
            <a:r>
              <a:rPr lang="sv-SE" dirty="0"/>
              <a:t>Ett möte mellan er i termin 1 och studenter i termin 5 ska organiseras på förskolan. </a:t>
            </a:r>
          </a:p>
          <a:p>
            <a:pPr marL="342900" indent="-342900">
              <a:buFont typeface="Arial" panose="020B0604020202020204" pitchFamily="34" charset="0"/>
              <a:buChar char="•"/>
            </a:pPr>
            <a:r>
              <a:rPr lang="sv-SE" dirty="0"/>
              <a:t>Möjlighet för er att ställa frågor kring utbildningen, vfu'n samt rollen som blivande förskollärare. </a:t>
            </a: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3CEBADD5-BC79-354B-A824-216468E01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Tree>
    <p:extLst>
      <p:ext uri="{BB962C8B-B14F-4D97-AF65-F5344CB8AC3E}">
        <p14:creationId xmlns:p14="http://schemas.microsoft.com/office/powerpoint/2010/main" val="3295929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81775" y="315904"/>
            <a:ext cx="3864251" cy="769441"/>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6619875" y="373212"/>
            <a:ext cx="4876800"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Reflektionstid</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5797323" y="1597526"/>
            <a:ext cx="5356452" cy="378565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sv-SE" dirty="0"/>
              <a:t>Att reflektera över det som sker i den verksamhetsförlagda utbildningen är viktigt. Det ger er en möjlighet att koppla de teoretiska kunskaper som ni får ifrån den universitetsförlagda utbildning till det som sker i arbetet på förskolan.</a:t>
            </a:r>
          </a:p>
          <a:p>
            <a:endParaRPr lang="sv-SE" dirty="0"/>
          </a:p>
          <a:p>
            <a:r>
              <a:rPr lang="sv-SE" dirty="0"/>
              <a:t>Tid för reflektion - Hur lång tid?</a:t>
            </a:r>
          </a:p>
          <a:p>
            <a:r>
              <a:rPr lang="sv-SE" dirty="0"/>
              <a:t>Organiseras tillsammans med er vfu-handledare  </a:t>
            </a: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3CEBADD5-BC79-354B-A824-216468E01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Tree>
    <p:extLst>
      <p:ext uri="{BB962C8B-B14F-4D97-AF65-F5344CB8AC3E}">
        <p14:creationId xmlns:p14="http://schemas.microsoft.com/office/powerpoint/2010/main" val="187740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611773" y="1762125"/>
            <a:ext cx="5922878" cy="4294836"/>
          </a:xfrm>
        </p:spPr>
        <p:txBody>
          <a:bodyPr>
            <a:noAutofit/>
          </a:bodyPr>
          <a:lstStyle/>
          <a:p>
            <a:pPr marL="0" indent="0">
              <a:buNone/>
            </a:pPr>
            <a:r>
              <a:rPr lang="sv-SE" sz="2400" dirty="0"/>
              <a:t>Den verksamhetsförlagda utbildningen är av central betydelse för att studenten ska ges möjlighet att utveckla kunskaper och kompetenser som avser hela förskolläraruppdraget.</a:t>
            </a:r>
          </a:p>
          <a:p>
            <a:pPr marL="0" indent="0">
              <a:buNone/>
            </a:pPr>
            <a:r>
              <a:rPr lang="sv-SE" sz="2400" dirty="0"/>
              <a:t>I de verksamhetsförlagda kurserna ska studenten ges möjlighet att använda de teoretiska kunskaper som hen tillägnat sig i de campusförlagda kurserna för att kunna fördjupa sin förståelse och därmed stärka sin handlingskompetens. </a:t>
            </a:r>
          </a:p>
          <a:p>
            <a:pPr marL="0" indent="0">
              <a:buNone/>
            </a:pPr>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4716159" y="283984"/>
            <a:ext cx="4353551"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716159" y="283984"/>
            <a:ext cx="4094041"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Varför VFU?</a:t>
            </a:r>
          </a:p>
        </p:txBody>
      </p:sp>
      <p:pic>
        <p:nvPicPr>
          <p:cNvPr id="2" name="Bildobjekt 1" descr="En bild som visar mat, tecken&#10;&#10;Automatiskt genererad beskrivning">
            <a:extLst>
              <a:ext uri="{FF2B5EF4-FFF2-40B4-BE49-F238E27FC236}">
                <a16:creationId xmlns:a16="http://schemas.microsoft.com/office/drawing/2014/main" id="{842D3A4B-0BA8-30B5-1F18-38DFEC8AF9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64080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6559" y="306274"/>
            <a:ext cx="3047999" cy="79096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5296395" y="301645"/>
            <a:ext cx="3357098"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Loggbok</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4821382" y="1524000"/>
            <a:ext cx="7171325" cy="39703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indent="-342900">
              <a:buFont typeface="Arial" panose="020B0604020202020204" pitchFamily="34" charset="0"/>
              <a:buChar char="•"/>
            </a:pPr>
            <a:r>
              <a:rPr lang="sv-SE" sz="2800" dirty="0"/>
              <a:t>Under alla dina VFU-perioder uppmuntras du att föra loggbok för din egen reflektion och professionsutveckling. Detta är din egen dokumentation och behöver inte delas vidare. </a:t>
            </a:r>
          </a:p>
          <a:p>
            <a:pPr marL="342900" indent="-342900">
              <a:buFont typeface="Arial" panose="020B0604020202020204" pitchFamily="34" charset="0"/>
              <a:buChar char="•"/>
            </a:pPr>
            <a:endParaRPr lang="sv-SE" sz="2800" dirty="0"/>
          </a:p>
          <a:p>
            <a:pPr marL="342900" indent="-342900">
              <a:buFont typeface="Arial" panose="020B0604020202020204" pitchFamily="34" charset="0"/>
              <a:buChar char="•"/>
            </a:pPr>
            <a:r>
              <a:rPr lang="sv-SE" sz="2800" dirty="0"/>
              <a:t>Kvalitet över kvantitet (som allt arbete i förskolan)!</a:t>
            </a:r>
          </a:p>
          <a:p>
            <a:pPr marL="342900" indent="-342900">
              <a:buFont typeface="Arial" panose="020B0604020202020204" pitchFamily="34" charset="0"/>
              <a:buChar char="•"/>
            </a:pPr>
            <a:endParaRPr lang="sv-SE" sz="2800" dirty="0"/>
          </a:p>
          <a:p>
            <a:pPr marL="342900" indent="-342900">
              <a:buFont typeface="Arial" panose="020B0604020202020204" pitchFamily="34" charset="0"/>
              <a:buChar char="•"/>
            </a:pPr>
            <a:r>
              <a:rPr lang="sv-SE" sz="2800" dirty="0"/>
              <a:t>Sekretess!</a:t>
            </a: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1" name="Picture 2" descr="shallow focus photography of pencil on book">
            <a:extLst>
              <a:ext uri="{FF2B5EF4-FFF2-40B4-BE49-F238E27FC236}">
                <a16:creationId xmlns:a16="http://schemas.microsoft.com/office/drawing/2014/main" id="{93679C36-A51A-904D-885D-9E6BF0B95970}"/>
              </a:ext>
            </a:extLst>
          </p:cNvPr>
          <p:cNvPicPr>
            <a:picLocks noChangeAspect="1" noChangeArrowheads="1"/>
          </p:cNvPicPr>
          <p:nvPr/>
        </p:nvPicPr>
        <p:blipFill rotWithShape="1">
          <a:blip r:embed="rId4">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337" r="6641"/>
          <a:stretch/>
        </p:blipFill>
        <p:spPr bwMode="auto">
          <a:xfrm>
            <a:off x="0" y="0"/>
            <a:ext cx="4773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0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p:cNvSpPr>
            <a:spLocks noGrp="1"/>
          </p:cNvSpPr>
          <p:nvPr>
            <p:ph type="subTitle" idx="1"/>
          </p:nvPr>
        </p:nvSpPr>
        <p:spPr>
          <a:xfrm>
            <a:off x="868218" y="1505526"/>
            <a:ext cx="7933891" cy="5107709"/>
          </a:xfrm>
        </p:spPr>
        <p:txBody>
          <a:bodyPr>
            <a:noAutofit/>
          </a:bodyPr>
          <a:lstStyle/>
          <a:p>
            <a:pPr marL="457200" indent="-457200" algn="l">
              <a:buFontTx/>
              <a:buChar char="-"/>
            </a:pPr>
            <a:r>
              <a:rPr lang="sv-SE" sz="2800" dirty="0"/>
              <a:t>Som student på förskollärarprogrammet kan du ansöka om att göra en del av din VFU på en </a:t>
            </a:r>
            <a:r>
              <a:rPr lang="sv-SE" sz="2800"/>
              <a:t>förskola utomlands </a:t>
            </a:r>
            <a:endParaRPr lang="sv-SE" sz="2800" dirty="0"/>
          </a:p>
          <a:p>
            <a:pPr marL="457200" indent="-457200" algn="l">
              <a:buFontTx/>
              <a:buChar char="-"/>
            </a:pPr>
            <a:r>
              <a:rPr lang="sv-SE" sz="2800" dirty="0"/>
              <a:t>Du kan göra </a:t>
            </a:r>
            <a:r>
              <a:rPr lang="sv-SE" sz="2800" dirty="0" err="1"/>
              <a:t>vfu</a:t>
            </a:r>
            <a:r>
              <a:rPr lang="sv-SE" sz="2800" dirty="0"/>
              <a:t>-utomlands i termin 4 </a:t>
            </a:r>
          </a:p>
          <a:p>
            <a:pPr marL="457200" indent="-457200" algn="l">
              <a:buFontTx/>
              <a:buChar char="-"/>
            </a:pPr>
            <a:r>
              <a:rPr lang="sv-SE" sz="2800" dirty="0"/>
              <a:t>Två alternativ: </a:t>
            </a:r>
            <a:br>
              <a:rPr lang="sv-SE" sz="2800" dirty="0"/>
            </a:br>
            <a:r>
              <a:rPr lang="sv-SE" sz="2800" dirty="0"/>
              <a:t>1. Söka till våra fasta platser</a:t>
            </a:r>
            <a:br>
              <a:rPr lang="sv-SE" sz="2800" dirty="0"/>
            </a:br>
            <a:r>
              <a:rPr lang="sv-SE" sz="2800" dirty="0"/>
              <a:t>2. Själv söka upp en lämplig förskola i valfritt land och ange sedan ditt önskemål i en ansökan</a:t>
            </a:r>
          </a:p>
          <a:p>
            <a:pPr algn="l"/>
            <a:endParaRPr lang="sv-SE" sz="2800" dirty="0"/>
          </a:p>
          <a:p>
            <a:pPr algn="l"/>
            <a:r>
              <a:rPr lang="sv-SE" sz="2800" dirty="0"/>
              <a:t>Är du intresserad och vill ha mer information, kontakta </a:t>
            </a:r>
            <a:r>
              <a:rPr lang="sv-SE" sz="2800" dirty="0">
                <a:hlinkClick r:id="rId2"/>
              </a:rPr>
              <a:t>johanna.boussard@mau.se</a:t>
            </a:r>
            <a:r>
              <a:rPr lang="sv-SE" sz="2800" dirty="0"/>
              <a:t> </a:t>
            </a:r>
          </a:p>
          <a:p>
            <a:pPr algn="l"/>
            <a:r>
              <a:rPr lang="sv-SE" sz="2800" dirty="0"/>
              <a:t>Info på </a:t>
            </a:r>
            <a:r>
              <a:rPr lang="sv-SE" sz="2800" dirty="0" err="1"/>
              <a:t>studentwebben:”Internationella</a:t>
            </a:r>
            <a:r>
              <a:rPr lang="sv-SE" sz="2800" dirty="0"/>
              <a:t> möjligheter”</a:t>
            </a:r>
          </a:p>
        </p:txBody>
      </p:sp>
      <p:pic>
        <p:nvPicPr>
          <p:cNvPr id="7" name="Platshållare för innehåll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109" y="2565413"/>
            <a:ext cx="3118050" cy="2339096"/>
          </a:xfrm>
          <a:prstGeom prst="rect">
            <a:avLst/>
          </a:prstGeom>
        </p:spPr>
      </p:pic>
      <p:sp>
        <p:nvSpPr>
          <p:cNvPr id="2" name="Rectangle 7">
            <a:extLst>
              <a:ext uri="{FF2B5EF4-FFF2-40B4-BE49-F238E27FC236}">
                <a16:creationId xmlns:a16="http://schemas.microsoft.com/office/drawing/2014/main" id="{A4FFE99F-0F48-C925-7164-F944ED48E3CC}"/>
              </a:ext>
            </a:extLst>
          </p:cNvPr>
          <p:cNvSpPr/>
          <p:nvPr/>
        </p:nvSpPr>
        <p:spPr>
          <a:xfrm>
            <a:off x="3746733" y="318382"/>
            <a:ext cx="4164815" cy="844496"/>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VFU utomlands</a:t>
            </a:r>
          </a:p>
        </p:txBody>
      </p:sp>
      <p:pic>
        <p:nvPicPr>
          <p:cNvPr id="3" name="Bildobjekt 2" descr="En bild som visar mat, tecken&#10;&#10;Automatiskt genererad beskrivning">
            <a:extLst>
              <a:ext uri="{FF2B5EF4-FFF2-40B4-BE49-F238E27FC236}">
                <a16:creationId xmlns:a16="http://schemas.microsoft.com/office/drawing/2014/main" id="{C034B1DF-43A1-4C7B-A939-6BEF373A1A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56833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p:cNvSpPr>
            <a:spLocks noGrp="1"/>
          </p:cNvSpPr>
          <p:nvPr>
            <p:ph type="subTitle" idx="1"/>
          </p:nvPr>
        </p:nvSpPr>
        <p:spPr>
          <a:xfrm>
            <a:off x="868218" y="1505526"/>
            <a:ext cx="7933891" cy="5107709"/>
          </a:xfrm>
        </p:spPr>
        <p:txBody>
          <a:bodyPr>
            <a:noAutofit/>
          </a:bodyPr>
          <a:lstStyle/>
          <a:p>
            <a:pPr algn="l"/>
            <a:r>
              <a:rPr lang="sv-SE" sz="2800" dirty="0"/>
              <a:t>Fasta platser som du kan ansöka till just nu:</a:t>
            </a:r>
          </a:p>
          <a:p>
            <a:pPr algn="l"/>
            <a:endParaRPr lang="sv-SE" sz="2800" dirty="0"/>
          </a:p>
          <a:p>
            <a:pPr algn="l"/>
            <a:r>
              <a:rPr lang="sv-SE" sz="2800" dirty="0"/>
              <a:t>Sarajevo, Bosnien och Hercegovina (flera förskolor)</a:t>
            </a:r>
          </a:p>
          <a:p>
            <a:pPr algn="l"/>
            <a:r>
              <a:rPr lang="sv-SE" sz="2800" dirty="0"/>
              <a:t>Kampala, Uganda</a:t>
            </a:r>
          </a:p>
          <a:p>
            <a:pPr algn="l"/>
            <a:r>
              <a:rPr lang="sv-SE" sz="2800" dirty="0"/>
              <a:t>Hamburg och Berlin, Tyskland (för musikprofil)</a:t>
            </a:r>
          </a:p>
          <a:p>
            <a:pPr algn="l"/>
            <a:r>
              <a:rPr lang="sv-SE" sz="2800" dirty="0" err="1"/>
              <a:t>Wollerau</a:t>
            </a:r>
            <a:r>
              <a:rPr lang="sv-SE" sz="2800" dirty="0"/>
              <a:t>, Schweiz</a:t>
            </a:r>
          </a:p>
          <a:p>
            <a:pPr algn="l"/>
            <a:r>
              <a:rPr lang="sv-SE" sz="2800" dirty="0"/>
              <a:t>Oslo, Norge</a:t>
            </a:r>
          </a:p>
          <a:p>
            <a:pPr algn="l"/>
            <a:r>
              <a:rPr lang="sv-SE" sz="2800" dirty="0"/>
              <a:t>Brno, Tjeckien</a:t>
            </a:r>
          </a:p>
          <a:p>
            <a:pPr algn="l"/>
            <a:r>
              <a:rPr lang="sv-SE" sz="2800" dirty="0"/>
              <a:t>Linz, Österrike</a:t>
            </a:r>
          </a:p>
          <a:p>
            <a:pPr algn="l"/>
            <a:r>
              <a:rPr lang="sv-SE" sz="2800" dirty="0"/>
              <a:t>Lissabon, Portugal</a:t>
            </a:r>
          </a:p>
          <a:p>
            <a:pPr algn="l"/>
            <a:endParaRPr lang="sv-SE" sz="2800" dirty="0"/>
          </a:p>
        </p:txBody>
      </p:sp>
      <p:pic>
        <p:nvPicPr>
          <p:cNvPr id="7" name="Platshållare för innehåll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2109" y="2565413"/>
            <a:ext cx="3118050" cy="2339096"/>
          </a:xfrm>
          <a:prstGeom prst="rect">
            <a:avLst/>
          </a:prstGeom>
        </p:spPr>
      </p:pic>
      <p:sp>
        <p:nvSpPr>
          <p:cNvPr id="2" name="Rectangle 7">
            <a:extLst>
              <a:ext uri="{FF2B5EF4-FFF2-40B4-BE49-F238E27FC236}">
                <a16:creationId xmlns:a16="http://schemas.microsoft.com/office/drawing/2014/main" id="{A4FFE99F-0F48-C925-7164-F944ED48E3CC}"/>
              </a:ext>
            </a:extLst>
          </p:cNvPr>
          <p:cNvSpPr/>
          <p:nvPr/>
        </p:nvSpPr>
        <p:spPr>
          <a:xfrm>
            <a:off x="3746733" y="318382"/>
            <a:ext cx="4164815" cy="844496"/>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VFU utomlands</a:t>
            </a:r>
          </a:p>
        </p:txBody>
      </p:sp>
      <p:pic>
        <p:nvPicPr>
          <p:cNvPr id="3" name="Bildobjekt 2" descr="En bild som visar mat, tecken&#10;&#10;Automatiskt genererad beskrivning">
            <a:extLst>
              <a:ext uri="{FF2B5EF4-FFF2-40B4-BE49-F238E27FC236}">
                <a16:creationId xmlns:a16="http://schemas.microsoft.com/office/drawing/2014/main" id="{C034B1DF-43A1-4C7B-A939-6BEF373A1A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200395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0" y="381635"/>
            <a:ext cx="11763376" cy="5456238"/>
          </a:xfrm>
        </p:spPr>
        <p:txBody>
          <a:bodyPr/>
          <a:lstStyle/>
          <a:p>
            <a:pPr algn="ctr"/>
            <a:r>
              <a:rPr lang="sv-SE" sz="6000" dirty="0"/>
              <a:t> Är du intresserad av att göra VFU-utomlands i Sarajevo?</a:t>
            </a:r>
          </a:p>
        </p:txBody>
      </p:sp>
      <p:sp>
        <p:nvSpPr>
          <p:cNvPr id="3" name="Underrubrik 2"/>
          <p:cNvSpPr>
            <a:spLocks noGrp="1"/>
          </p:cNvSpPr>
          <p:nvPr>
            <p:ph type="subTitle" idx="4294967295"/>
          </p:nvPr>
        </p:nvSpPr>
        <p:spPr>
          <a:xfrm>
            <a:off x="792480" y="4988560"/>
            <a:ext cx="10881360" cy="1158240"/>
          </a:xfrm>
        </p:spPr>
        <p:txBody>
          <a:bodyPr>
            <a:normAutofit/>
          </a:bodyPr>
          <a:lstStyle/>
          <a:p>
            <a:pPr marL="0" indent="0" algn="ctr">
              <a:buNone/>
            </a:pPr>
            <a:r>
              <a:rPr lang="sv-SE" dirty="0"/>
              <a:t>Kontakt: Zenada Mehmedovic (projektledare)</a:t>
            </a:r>
          </a:p>
          <a:p>
            <a:pPr marL="0" indent="0" algn="ctr">
              <a:buNone/>
            </a:pPr>
            <a:r>
              <a:rPr lang="sv-SE" dirty="0"/>
              <a:t>zenada.mehmedovic@mau.se</a:t>
            </a:r>
          </a:p>
        </p:txBody>
      </p:sp>
      <p:pic>
        <p:nvPicPr>
          <p:cNvPr id="4" name="Bildobjekt 3" descr="En bild som visar mat, tecken&#10;&#10;Automatiskt genererad beskrivning">
            <a:extLst>
              <a:ext uri="{FF2B5EF4-FFF2-40B4-BE49-F238E27FC236}">
                <a16:creationId xmlns:a16="http://schemas.microsoft.com/office/drawing/2014/main" id="{512B1A9A-2A40-652D-5726-2E6D947FFB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0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Sarajevo ”slottets stad”, </a:t>
            </a:r>
            <a:br>
              <a:rPr lang="sv-SE" dirty="0"/>
            </a:br>
            <a:r>
              <a:rPr lang="sv-SE" dirty="0"/>
              <a:t>huvudstaden i Bosnien och Hercegovina</a:t>
            </a:r>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7193" y="1957388"/>
            <a:ext cx="5809581" cy="4358226"/>
          </a:xfrm>
        </p:spPr>
      </p:pic>
      <p:pic>
        <p:nvPicPr>
          <p:cNvPr id="3" name="Bildobjekt 2" descr="En bild som visar mat, tecken&#10;&#10;Automatiskt genererad beskrivning">
            <a:extLst>
              <a:ext uri="{FF2B5EF4-FFF2-40B4-BE49-F238E27FC236}">
                <a16:creationId xmlns:a16="http://schemas.microsoft.com/office/drawing/2014/main" id="{4CDDA89C-C045-168E-5756-AC5AAF37ED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982722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31764" cy="1622318"/>
          </a:xfrm>
        </p:spPr>
        <p:txBody>
          <a:bodyPr>
            <a:normAutofit fontScale="90000"/>
          </a:bodyPr>
          <a:lstStyle/>
          <a:p>
            <a:r>
              <a:rPr lang="sv-SE" dirty="0"/>
              <a:t>Skola och Förskola: </a:t>
            </a:r>
            <a:r>
              <a:rPr lang="sv-SE" b="1" dirty="0"/>
              <a:t>Bloom,</a:t>
            </a:r>
            <a:br>
              <a:rPr lang="sv-SE" b="1" dirty="0"/>
            </a:br>
            <a:r>
              <a:rPr lang="sv-SE" dirty="0"/>
              <a:t>med internationell profil samt Montessori pedagogik och utomhuspedagogik</a:t>
            </a:r>
          </a:p>
        </p:txBody>
      </p:sp>
      <p:pic>
        <p:nvPicPr>
          <p:cNvPr id="4" name="Platshållare för innehåll 3"/>
          <p:cNvPicPr>
            <a:picLocks noGrp="1" noChangeAspect="1"/>
          </p:cNvPicPr>
          <p:nvPr>
            <p:ph idx="1"/>
          </p:nvPr>
        </p:nvPicPr>
        <p:blipFill>
          <a:blip r:embed="rId2"/>
          <a:stretch>
            <a:fillRect/>
          </a:stretch>
        </p:blipFill>
        <p:spPr>
          <a:xfrm>
            <a:off x="644234" y="2605193"/>
            <a:ext cx="4177147" cy="3137055"/>
          </a:xfrm>
          <a:prstGeom prst="rect">
            <a:avLst/>
          </a:prstGeom>
        </p:spPr>
      </p:pic>
      <p:pic>
        <p:nvPicPr>
          <p:cNvPr id="5" name="Bildobjekt 4"/>
          <p:cNvPicPr>
            <a:picLocks noChangeAspect="1"/>
          </p:cNvPicPr>
          <p:nvPr/>
        </p:nvPicPr>
        <p:blipFill>
          <a:blip r:embed="rId3"/>
          <a:stretch>
            <a:fillRect/>
          </a:stretch>
        </p:blipFill>
        <p:spPr>
          <a:xfrm>
            <a:off x="7675074" y="2403082"/>
            <a:ext cx="4200038" cy="3147973"/>
          </a:xfrm>
          <a:prstGeom prst="rect">
            <a:avLst/>
          </a:prstGeom>
        </p:spPr>
      </p:pic>
      <p:pic>
        <p:nvPicPr>
          <p:cNvPr id="6" name="Bildobjekt 5"/>
          <p:cNvPicPr>
            <a:picLocks noChangeAspect="1"/>
          </p:cNvPicPr>
          <p:nvPr/>
        </p:nvPicPr>
        <p:blipFill>
          <a:blip r:embed="rId4"/>
          <a:stretch>
            <a:fillRect/>
          </a:stretch>
        </p:blipFill>
        <p:spPr>
          <a:xfrm>
            <a:off x="4442924" y="3456145"/>
            <a:ext cx="3633498" cy="2732219"/>
          </a:xfrm>
          <a:prstGeom prst="rect">
            <a:avLst/>
          </a:prstGeom>
        </p:spPr>
      </p:pic>
    </p:spTree>
    <p:extLst>
      <p:ext uri="{BB962C8B-B14F-4D97-AF65-F5344CB8AC3E}">
        <p14:creationId xmlns:p14="http://schemas.microsoft.com/office/powerpoint/2010/main" val="3760116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6111" y="452717"/>
            <a:ext cx="10679114" cy="2140853"/>
          </a:xfrm>
        </p:spPr>
        <p:txBody>
          <a:bodyPr>
            <a:normAutofit fontScale="90000"/>
          </a:bodyPr>
          <a:lstStyle/>
          <a:p>
            <a:r>
              <a:rPr lang="sv-SE" dirty="0"/>
              <a:t>Förskola: </a:t>
            </a:r>
            <a:r>
              <a:rPr lang="sv-SE" b="1" dirty="0"/>
              <a:t>Smart,</a:t>
            </a:r>
            <a:br>
              <a:rPr lang="sv-SE" sz="3600" dirty="0"/>
            </a:br>
            <a:r>
              <a:rPr lang="sv-SE" sz="3600" dirty="0"/>
              <a:t> förskolan  har en inriktning av Reggio Emilia filosofin. Undervisningsspråket är både engelska och bosniska.</a:t>
            </a:r>
            <a:br>
              <a:rPr lang="sv-SE" sz="3600" dirty="0"/>
            </a:br>
            <a:endParaRPr lang="sv-SE" sz="3600" dirty="0"/>
          </a:p>
        </p:txBody>
      </p:sp>
      <p:pic>
        <p:nvPicPr>
          <p:cNvPr id="4" name="Platshållare för innehåll 3"/>
          <p:cNvPicPr>
            <a:picLocks noGrp="1" noChangeAspect="1"/>
          </p:cNvPicPr>
          <p:nvPr>
            <p:ph idx="1"/>
          </p:nvPr>
        </p:nvPicPr>
        <p:blipFill>
          <a:blip r:embed="rId2"/>
          <a:stretch>
            <a:fillRect/>
          </a:stretch>
        </p:blipFill>
        <p:spPr>
          <a:xfrm>
            <a:off x="646111" y="3813115"/>
            <a:ext cx="3731075" cy="2505673"/>
          </a:xfrm>
          <a:prstGeom prst="rect">
            <a:avLst/>
          </a:prstGeom>
        </p:spPr>
      </p:pic>
      <p:pic>
        <p:nvPicPr>
          <p:cNvPr id="5" name="Bildobjekt 4"/>
          <p:cNvPicPr>
            <a:picLocks noChangeAspect="1"/>
          </p:cNvPicPr>
          <p:nvPr/>
        </p:nvPicPr>
        <p:blipFill>
          <a:blip r:embed="rId3"/>
          <a:stretch>
            <a:fillRect/>
          </a:stretch>
        </p:blipFill>
        <p:spPr>
          <a:xfrm>
            <a:off x="4377186" y="3076378"/>
            <a:ext cx="3578662" cy="2682472"/>
          </a:xfrm>
          <a:prstGeom prst="rect">
            <a:avLst/>
          </a:prstGeom>
        </p:spPr>
      </p:pic>
      <p:pic>
        <p:nvPicPr>
          <p:cNvPr id="6" name="Bildobjekt 5"/>
          <p:cNvPicPr>
            <a:picLocks noChangeAspect="1"/>
          </p:cNvPicPr>
          <p:nvPr/>
        </p:nvPicPr>
        <p:blipFill>
          <a:blip r:embed="rId4"/>
          <a:stretch>
            <a:fillRect/>
          </a:stretch>
        </p:blipFill>
        <p:spPr>
          <a:xfrm>
            <a:off x="8036872" y="3691185"/>
            <a:ext cx="3664014" cy="2749534"/>
          </a:xfrm>
          <a:prstGeom prst="rect">
            <a:avLst/>
          </a:prstGeom>
        </p:spPr>
      </p:pic>
    </p:spTree>
    <p:extLst>
      <p:ext uri="{BB962C8B-B14F-4D97-AF65-F5344CB8AC3E}">
        <p14:creationId xmlns:p14="http://schemas.microsoft.com/office/powerpoint/2010/main" val="1168254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2;p26">
            <a:extLst>
              <a:ext uri="{FF2B5EF4-FFF2-40B4-BE49-F238E27FC236}">
                <a16:creationId xmlns:a16="http://schemas.microsoft.com/office/drawing/2014/main" id="{32932404-85B8-4E0C-95AD-50649C9BF0DB}"/>
              </a:ext>
            </a:extLst>
          </p:cNvPr>
          <p:cNvPicPr preferRelativeResize="0"/>
          <p:nvPr/>
        </p:nvPicPr>
        <p:blipFill>
          <a:blip r:embed="rId2">
            <a:alphaModFix amt="64000"/>
          </a:blip>
          <a:stretch>
            <a:fillRect/>
          </a:stretch>
        </p:blipFill>
        <p:spPr>
          <a:xfrm>
            <a:off x="159701" y="145054"/>
            <a:ext cx="11872597" cy="6377391"/>
          </a:xfrm>
          <a:prstGeom prst="rect">
            <a:avLst/>
          </a:prstGeom>
          <a:noFill/>
          <a:ln>
            <a:noFill/>
          </a:ln>
          <a:effectLst>
            <a:outerShdw blurRad="57150" dist="19050" dir="5400000" algn="bl" rotWithShape="0">
              <a:srgbClr val="000000">
                <a:alpha val="50000"/>
              </a:srgbClr>
            </a:outerShdw>
          </a:effectLst>
        </p:spPr>
      </p:pic>
      <p:sp>
        <p:nvSpPr>
          <p:cNvPr id="6" name="textruta 5">
            <a:extLst>
              <a:ext uri="{FF2B5EF4-FFF2-40B4-BE49-F238E27FC236}">
                <a16:creationId xmlns:a16="http://schemas.microsoft.com/office/drawing/2014/main" id="{C46AD4F2-1768-4D4C-8C8D-0DBEAB00804D}"/>
              </a:ext>
            </a:extLst>
          </p:cNvPr>
          <p:cNvSpPr txBox="1"/>
          <p:nvPr/>
        </p:nvSpPr>
        <p:spPr>
          <a:xfrm>
            <a:off x="295276" y="1190625"/>
            <a:ext cx="11506200" cy="1323439"/>
          </a:xfrm>
          <a:prstGeom prst="rect">
            <a:avLst/>
          </a:prstGeom>
          <a:noFill/>
        </p:spPr>
        <p:txBody>
          <a:bodyPr wrap="square">
            <a:spAutoFit/>
          </a:bodyPr>
          <a:lstStyle/>
          <a:p>
            <a:r>
              <a:rPr lang="sv-SE" sz="4000" dirty="0"/>
              <a:t>”Det talade språket, i mötet med barn, är inte allt.”</a:t>
            </a:r>
          </a:p>
          <a:p>
            <a:r>
              <a:rPr lang="sv-SE" sz="3200" dirty="0"/>
              <a:t>           </a:t>
            </a:r>
            <a:r>
              <a:rPr lang="sv-SE" sz="4000" dirty="0"/>
              <a:t>  </a:t>
            </a:r>
          </a:p>
        </p:txBody>
      </p:sp>
    </p:spTree>
    <p:extLst>
      <p:ext uri="{BB962C8B-B14F-4D97-AF65-F5344CB8AC3E}">
        <p14:creationId xmlns:p14="http://schemas.microsoft.com/office/powerpoint/2010/main" val="3781153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karta&#10;&#10;Automatiskt genererad beskrivning">
            <a:extLst>
              <a:ext uri="{FF2B5EF4-FFF2-40B4-BE49-F238E27FC236}">
                <a16:creationId xmlns:a16="http://schemas.microsoft.com/office/drawing/2014/main" id="{917F08F4-667C-F508-1416-BD0B132AAE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1651" b="3262"/>
          <a:stretch/>
        </p:blipFill>
        <p:spPr>
          <a:xfrm>
            <a:off x="6096000" y="208341"/>
            <a:ext cx="5953944" cy="6284534"/>
          </a:xfrm>
        </p:spPr>
      </p:pic>
      <p:pic>
        <p:nvPicPr>
          <p:cNvPr id="1026" name="Picture 2">
            <a:extLst>
              <a:ext uri="{FF2B5EF4-FFF2-40B4-BE49-F238E27FC236}">
                <a16:creationId xmlns:a16="http://schemas.microsoft.com/office/drawing/2014/main" id="{20B6183C-558F-C0B1-CE0D-4121EB597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73" y="2433954"/>
            <a:ext cx="3361192" cy="3121819"/>
          </a:xfrm>
          <a:prstGeom prst="rect">
            <a:avLst/>
          </a:prstGeom>
          <a:noFill/>
          <a:extLst>
            <a:ext uri="{909E8E84-426E-40DD-AFC4-6F175D3DCCD1}">
              <a14:hiddenFill xmlns:a14="http://schemas.microsoft.com/office/drawing/2010/main">
                <a:solidFill>
                  <a:srgbClr val="FFFFFF"/>
                </a:solidFill>
              </a14:hiddenFill>
            </a:ext>
          </a:extLst>
        </p:spPr>
      </p:pic>
      <p:sp>
        <p:nvSpPr>
          <p:cNvPr id="7" name="Ellips 6">
            <a:extLst>
              <a:ext uri="{FF2B5EF4-FFF2-40B4-BE49-F238E27FC236}">
                <a16:creationId xmlns:a16="http://schemas.microsoft.com/office/drawing/2014/main" id="{FE7A8F15-47BF-AA42-4427-A966C2B90D77}"/>
              </a:ext>
            </a:extLst>
          </p:cNvPr>
          <p:cNvSpPr/>
          <p:nvPr/>
        </p:nvSpPr>
        <p:spPr>
          <a:xfrm>
            <a:off x="10195560" y="5635784"/>
            <a:ext cx="1017270" cy="64008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sv-SE"/>
          </a:p>
        </p:txBody>
      </p:sp>
      <p:sp>
        <p:nvSpPr>
          <p:cNvPr id="9" name="Rubrik 8">
            <a:extLst>
              <a:ext uri="{FF2B5EF4-FFF2-40B4-BE49-F238E27FC236}">
                <a16:creationId xmlns:a16="http://schemas.microsoft.com/office/drawing/2014/main" id="{11F3F1DC-ECA5-8E20-E72C-E3095CC490CD}"/>
              </a:ext>
            </a:extLst>
          </p:cNvPr>
          <p:cNvSpPr>
            <a:spLocks noGrp="1"/>
          </p:cNvSpPr>
          <p:nvPr>
            <p:ph type="title"/>
          </p:nvPr>
        </p:nvSpPr>
        <p:spPr>
          <a:xfrm>
            <a:off x="377190" y="365125"/>
            <a:ext cx="5589270" cy="1543685"/>
          </a:xfrm>
        </p:spPr>
        <p:txBody>
          <a:bodyPr>
            <a:normAutofit/>
          </a:bodyPr>
          <a:lstStyle/>
          <a:p>
            <a:r>
              <a:rPr lang="sv-SE" sz="4800" dirty="0"/>
              <a:t>Samarbete i uppstart i Schweiz</a:t>
            </a:r>
          </a:p>
        </p:txBody>
      </p:sp>
      <p:pic>
        <p:nvPicPr>
          <p:cNvPr id="2" name="Bildobjekt 1" descr="En bild som visar mat, tecken&#10;&#10;Automatiskt genererad beskrivning">
            <a:extLst>
              <a:ext uri="{FF2B5EF4-FFF2-40B4-BE49-F238E27FC236}">
                <a16:creationId xmlns:a16="http://schemas.microsoft.com/office/drawing/2014/main" id="{9C1F395C-BFA7-57A4-0C47-5EAAD1A845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190" y="5960817"/>
            <a:ext cx="1905000" cy="630093"/>
          </a:xfrm>
          <a:prstGeom prst="rect">
            <a:avLst/>
          </a:prstGeom>
        </p:spPr>
      </p:pic>
    </p:spTree>
    <p:extLst>
      <p:ext uri="{BB962C8B-B14F-4D97-AF65-F5344CB8AC3E}">
        <p14:creationId xmlns:p14="http://schemas.microsoft.com/office/powerpoint/2010/main" val="2878644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1227897" y="1229708"/>
            <a:ext cx="10258425" cy="4398584"/>
          </a:xfrm>
        </p:spPr>
        <p:txBody>
          <a:bodyPr>
            <a:noAutofit/>
          </a:bodyPr>
          <a:lstStyle/>
          <a:p>
            <a:pPr marL="0" indent="0">
              <a:buNone/>
            </a:pPr>
            <a:r>
              <a:rPr lang="sv-SE" sz="2400" dirty="0">
                <a:cs typeface="Calibri" pitchFamily="34" charset="0"/>
              </a:rPr>
              <a:t>Som student:</a:t>
            </a:r>
          </a:p>
          <a:p>
            <a:pPr marL="342900" indent="-342900">
              <a:lnSpc>
                <a:spcPct val="100000"/>
              </a:lnSpc>
            </a:pPr>
            <a:r>
              <a:rPr lang="sv-SE" sz="2400" dirty="0">
                <a:cs typeface="Calibri" pitchFamily="34" charset="0"/>
              </a:rPr>
              <a:t>blir du placerad på en partnerförskola </a:t>
            </a:r>
          </a:p>
          <a:p>
            <a:pPr marL="342900" indent="-342900">
              <a:lnSpc>
                <a:spcPct val="100000"/>
              </a:lnSpc>
            </a:pPr>
            <a:r>
              <a:rPr lang="sv-SE" sz="2400" dirty="0">
                <a:cs typeface="Calibri" pitchFamily="34" charset="0"/>
              </a:rPr>
              <a:t>stannar du på samma förskola/förskoleområde under hela utbildningen</a:t>
            </a:r>
          </a:p>
          <a:p>
            <a:pPr marL="342900" indent="-342900">
              <a:lnSpc>
                <a:spcPct val="100000"/>
              </a:lnSpc>
            </a:pPr>
            <a:r>
              <a:rPr lang="sv-SE" sz="2400" dirty="0">
                <a:cs typeface="Calibri" pitchFamily="34" charset="0"/>
              </a:rPr>
              <a:t>får du en handledare och knyts till ett eller flera arbetslag </a:t>
            </a:r>
          </a:p>
          <a:p>
            <a:pPr marL="342900" indent="-342900">
              <a:lnSpc>
                <a:spcPct val="100000"/>
              </a:lnSpc>
            </a:pPr>
            <a:endParaRPr lang="sv-SE" sz="2400" dirty="0">
              <a:cs typeface="Calibri" pitchFamily="34" charset="0"/>
            </a:endParaRPr>
          </a:p>
          <a:p>
            <a:pPr marL="342900" lvl="0" indent="-342900">
              <a:lnSpc>
                <a:spcPct val="120000"/>
              </a:lnSpc>
              <a:buFont typeface="Calibri" panose="020F0502020204030204" pitchFamily="34" charset="0"/>
              <a:buChar char="-"/>
            </a:pPr>
            <a:r>
              <a:rPr lang="sv-SE" sz="2400" dirty="0">
                <a:effectLst/>
                <a:latin typeface="Calibri" panose="020F0502020204030204" pitchFamily="34" charset="0"/>
                <a:ea typeface="Times New Roman" panose="02020603050405020304" pitchFamily="18" charset="0"/>
              </a:rPr>
              <a:t>Placering på kommun görs av VFU-organisationen och kommunen placerar sedan på VFU-förskola</a:t>
            </a:r>
            <a:endParaRPr lang="sv-SE" sz="2400" dirty="0">
              <a:effectLst/>
              <a:latin typeface="Calibri" panose="020F0502020204030204" pitchFamily="34" charset="0"/>
              <a:ea typeface="Calibri" panose="020F0502020204030204" pitchFamily="34" charset="0"/>
            </a:endParaRPr>
          </a:p>
          <a:p>
            <a:pPr marL="342900" lvl="0" indent="-342900">
              <a:lnSpc>
                <a:spcPct val="120000"/>
              </a:lnSpc>
              <a:buFont typeface="Calibri" panose="020F0502020204030204" pitchFamily="34" charset="0"/>
              <a:buChar char="-"/>
            </a:pPr>
            <a:r>
              <a:rPr lang="sv-SE" sz="2400" dirty="0">
                <a:effectLst/>
                <a:latin typeface="Calibri" panose="020F0502020204030204" pitchFamily="34" charset="0"/>
                <a:ea typeface="Times New Roman" panose="02020603050405020304" pitchFamily="18" charset="0"/>
              </a:rPr>
              <a:t>Vid frågor om placering kontakta VFU-organisationen: </a:t>
            </a:r>
            <a:r>
              <a:rPr lang="sv-SE" sz="2400" u="sng" dirty="0">
                <a:solidFill>
                  <a:srgbClr val="0563C1"/>
                </a:solidFill>
                <a:effectLst/>
                <a:latin typeface="Calibri" panose="020F0502020204030204" pitchFamily="34" charset="0"/>
                <a:ea typeface="Times New Roman" panose="02020603050405020304" pitchFamily="18" charset="0"/>
                <a:hlinkClick r:id="rId4"/>
              </a:rPr>
              <a:t>ls.vfu@mau.se</a:t>
            </a:r>
            <a:endParaRPr lang="sv-SE" sz="2400" dirty="0">
              <a:effectLst/>
              <a:latin typeface="Calibri" panose="020F0502020204030204" pitchFamily="34" charset="0"/>
              <a:ea typeface="Calibri" panose="020F0502020204030204" pitchFamily="34" charset="0"/>
            </a:endParaRPr>
          </a:p>
          <a:p>
            <a:pPr marL="342900" lvl="0" indent="-342900">
              <a:lnSpc>
                <a:spcPct val="120000"/>
              </a:lnSpc>
              <a:buFont typeface="Calibri" panose="020F0502020204030204" pitchFamily="34" charset="0"/>
              <a:buChar char="-"/>
            </a:pPr>
            <a:r>
              <a:rPr lang="sv-SE" sz="2400" dirty="0">
                <a:effectLst/>
                <a:latin typeface="Calibri" panose="020F0502020204030204" pitchFamily="34" charset="0"/>
                <a:ea typeface="Times New Roman" panose="02020603050405020304" pitchFamily="18" charset="0"/>
              </a:rPr>
              <a:t>På VFU-sidan på studentwebben finns information kring det mesta som rör din VFU</a:t>
            </a:r>
            <a:r>
              <a:rPr lang="sv-SE" sz="2400" dirty="0">
                <a:latin typeface="Calibri" panose="020F0502020204030204" pitchFamily="34" charset="0"/>
                <a:ea typeface="Times New Roman" panose="02020603050405020304" pitchFamily="18" charset="0"/>
              </a:rPr>
              <a:t>: </a:t>
            </a:r>
            <a:r>
              <a:rPr lang="sv-SE" sz="2400" u="sng" dirty="0">
                <a:solidFill>
                  <a:srgbClr val="0563C1"/>
                </a:solidFill>
                <a:effectLst/>
                <a:latin typeface="Calibri" panose="020F0502020204030204" pitchFamily="34" charset="0"/>
                <a:ea typeface="Calibri" panose="020F0502020204030204" pitchFamily="34" charset="0"/>
                <a:hlinkClick r:id="rId5"/>
              </a:rPr>
              <a:t>https://student.mau.se/jobb-praktik/praktik-och-vfu/vfu-for-lararprogram/#accordion-51168</a:t>
            </a:r>
            <a:endParaRPr lang="sv-SE" sz="2400" dirty="0">
              <a:effectLst/>
              <a:latin typeface="Calibri" panose="020F0502020204030204" pitchFamily="34" charset="0"/>
              <a:ea typeface="Calibri" panose="020F0502020204030204" pitchFamily="34" charset="0"/>
            </a:endParaRPr>
          </a:p>
          <a:p>
            <a:pPr marL="0" indent="0">
              <a:lnSpc>
                <a:spcPct val="120000"/>
              </a:lnSpc>
              <a:buNone/>
            </a:pPr>
            <a:r>
              <a:rPr lang="sv-SE" sz="2400" dirty="0">
                <a:effectLst/>
                <a:latin typeface="Calibri" panose="020F0502020204030204" pitchFamily="34" charset="0"/>
                <a:ea typeface="Calibri" panose="020F0502020204030204" pitchFamily="34" charset="0"/>
              </a:rPr>
              <a:t> </a:t>
            </a:r>
          </a:p>
          <a:p>
            <a:pPr marL="0" indent="0">
              <a:buNone/>
            </a:pPr>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3610389" y="283984"/>
            <a:ext cx="6019800" cy="839138"/>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3743325" y="283984"/>
            <a:ext cx="5734050" cy="62541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VFU-placering</a:t>
            </a:r>
          </a:p>
        </p:txBody>
      </p:sp>
      <p:pic>
        <p:nvPicPr>
          <p:cNvPr id="2" name="Bildobjekt 1" descr="En bild som visar mat, tecken&#10;&#10;Automatiskt genererad beskrivning">
            <a:extLst>
              <a:ext uri="{FF2B5EF4-FFF2-40B4-BE49-F238E27FC236}">
                <a16:creationId xmlns:a16="http://schemas.microsoft.com/office/drawing/2014/main" id="{15A589CC-C89B-0ED1-C2FB-3B56967D3B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48560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2"/>
          <a:srcRect t="23456"/>
          <a:stretch/>
        </p:blipFill>
        <p:spPr>
          <a:xfrm>
            <a:off x="1001027" y="531835"/>
            <a:ext cx="2479915" cy="5976565"/>
          </a:xfrm>
          <a:prstGeom prst="rect">
            <a:avLst/>
          </a:prstGeom>
        </p:spPr>
      </p:pic>
      <p:sp>
        <p:nvSpPr>
          <p:cNvPr id="6" name="textruta 5"/>
          <p:cNvSpPr txBox="1"/>
          <p:nvPr/>
        </p:nvSpPr>
        <p:spPr>
          <a:xfrm>
            <a:off x="4011930" y="1539458"/>
            <a:ext cx="6554804" cy="4708981"/>
          </a:xfrm>
          <a:prstGeom prst="rect">
            <a:avLst/>
          </a:prstGeom>
          <a:noFill/>
        </p:spPr>
        <p:txBody>
          <a:bodyPr wrap="square" rtlCol="0">
            <a:spAutoFit/>
          </a:bodyPr>
          <a:lstStyle/>
          <a:p>
            <a:r>
              <a:rPr lang="sv-SE" sz="2000" dirty="0"/>
              <a:t>Det är ett stort ansvar att vara förskollärare. Vårdnadshavare måste kunna lita på att du och dina kollegor ger barnen en trygg och utvecklande tid i förskolan. Samhället ställer höga krav på en förskollärares förmåga att bygga en verksamhet som präglas av omsorg om barnets välbefinnande. </a:t>
            </a:r>
          </a:p>
          <a:p>
            <a:endParaRPr lang="sv-SE" sz="2000" dirty="0"/>
          </a:p>
          <a:p>
            <a:r>
              <a:rPr lang="sv-SE" sz="2000" dirty="0"/>
              <a:t>I Högskoleförordningen beskrivs vad du måste behärska för att erövra din yrkeslegitimation. Din utbildning vid Malmö universitet är uppbyggd för att underlätta din väg in i yrket. </a:t>
            </a:r>
          </a:p>
          <a:p>
            <a:endParaRPr lang="sv-SE" sz="2000" dirty="0"/>
          </a:p>
          <a:p>
            <a:r>
              <a:rPr lang="sv-SE" sz="2000" dirty="0"/>
              <a:t>De kunskaper som du tillägnar dig under din utbildning ska du inte enbart använda i mötet med barnen – dessa förmågor utgör grunden för att du ska kunna föra kollegiala samtal om förskollärarens profession och om förskolan som organisation i ett demokratiskt samhälle.</a:t>
            </a:r>
          </a:p>
        </p:txBody>
      </p:sp>
      <p:sp>
        <p:nvSpPr>
          <p:cNvPr id="2" name="Rectangle 7">
            <a:extLst>
              <a:ext uri="{FF2B5EF4-FFF2-40B4-BE49-F238E27FC236}">
                <a16:creationId xmlns:a16="http://schemas.microsoft.com/office/drawing/2014/main" id="{D82533EA-7C13-D70B-381E-8BEE80B791AB}"/>
              </a:ext>
            </a:extLst>
          </p:cNvPr>
          <p:cNvSpPr/>
          <p:nvPr/>
        </p:nvSpPr>
        <p:spPr>
          <a:xfrm>
            <a:off x="3888082" y="294514"/>
            <a:ext cx="7152801" cy="990704"/>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Förskollärarens viktiga uppdrag</a:t>
            </a:r>
          </a:p>
        </p:txBody>
      </p:sp>
      <p:pic>
        <p:nvPicPr>
          <p:cNvPr id="4" name="Bildobjekt 3" descr="En bild som visar mat, tecken&#10;&#10;Automatiskt genererad beskrivning">
            <a:extLst>
              <a:ext uri="{FF2B5EF4-FFF2-40B4-BE49-F238E27FC236}">
                <a16:creationId xmlns:a16="http://schemas.microsoft.com/office/drawing/2014/main" id="{23B4C1B9-AF22-1B53-99DD-E3B7CE253F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1189489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D41F17-987E-6AC6-8ADB-332F3B78F9CF}"/>
              </a:ext>
            </a:extLst>
          </p:cNvPr>
          <p:cNvSpPr/>
          <p:nvPr/>
        </p:nvSpPr>
        <p:spPr>
          <a:xfrm>
            <a:off x="3568177" y="549861"/>
            <a:ext cx="5055645" cy="841617"/>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Belastningsregistret</a:t>
            </a:r>
          </a:p>
        </p:txBody>
      </p:sp>
      <p:pic>
        <p:nvPicPr>
          <p:cNvPr id="2" name="Bildobjekt 1" descr="En bild som visar mat, tecken&#10;&#10;Automatiskt genererad beskrivning">
            <a:extLst>
              <a:ext uri="{FF2B5EF4-FFF2-40B4-BE49-F238E27FC236}">
                <a16:creationId xmlns:a16="http://schemas.microsoft.com/office/drawing/2014/main" id="{86630A78-CCBF-D549-205B-2AE714341B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3" name="textruta 2">
            <a:extLst>
              <a:ext uri="{FF2B5EF4-FFF2-40B4-BE49-F238E27FC236}">
                <a16:creationId xmlns:a16="http://schemas.microsoft.com/office/drawing/2014/main" id="{2A775029-1240-B630-854A-E538CBDB955D}"/>
              </a:ext>
            </a:extLst>
          </p:cNvPr>
          <p:cNvSpPr txBox="1"/>
          <p:nvPr/>
        </p:nvSpPr>
        <p:spPr>
          <a:xfrm>
            <a:off x="1154545" y="2022764"/>
            <a:ext cx="10446328" cy="2585323"/>
          </a:xfrm>
          <a:prstGeom prst="rect">
            <a:avLst/>
          </a:prstGeom>
          <a:noFill/>
        </p:spPr>
        <p:txBody>
          <a:bodyPr wrap="square" rtlCol="0">
            <a:spAutoFit/>
          </a:bodyPr>
          <a:lstStyle/>
          <a:p>
            <a:r>
              <a:rPr lang="sv-SE" dirty="0"/>
              <a:t>Tänk på att alltid ha aktuellt utdrag ur belastningsregistret</a:t>
            </a:r>
          </a:p>
          <a:p>
            <a:r>
              <a:rPr lang="sv-SE" dirty="0"/>
              <a:t>Ett utdrag gäller enbart 1 år</a:t>
            </a:r>
          </a:p>
          <a:p>
            <a:endParaRPr lang="sv-SE" dirty="0"/>
          </a:p>
          <a:p>
            <a:r>
              <a:rPr lang="sv-SE" dirty="0">
                <a:hlinkClick r:id="rId3"/>
              </a:rPr>
              <a:t>https://polisen.se/tjanster-tillstand/belastningsregistret/?pk_campaign=belastningsregistret&amp;pk_source=google&amp;pk_medium=cpc&amp;pk_content=allman&amp;gclid=EAIaIQobChMIw-LYp5WP-gIVx-N3Ch0rnQ02EAAYASAAEgJKxvD_BwE</a:t>
            </a:r>
            <a:endParaRPr lang="sv-SE" dirty="0"/>
          </a:p>
          <a:p>
            <a:endParaRPr lang="sv-SE" dirty="0"/>
          </a:p>
          <a:p>
            <a:r>
              <a:rPr lang="sv-SE" dirty="0"/>
              <a:t>Ni får öppna brevet</a:t>
            </a:r>
          </a:p>
          <a:p>
            <a:r>
              <a:rPr lang="sv-SE" dirty="0"/>
              <a:t>Ni äger originalet – förskolan ska enbart ta en kopia</a:t>
            </a:r>
          </a:p>
        </p:txBody>
      </p:sp>
    </p:spTree>
    <p:extLst>
      <p:ext uri="{BB962C8B-B14F-4D97-AF65-F5344CB8AC3E}">
        <p14:creationId xmlns:p14="http://schemas.microsoft.com/office/powerpoint/2010/main" val="3057314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52C745C-D147-1D49-B8CB-363DBCCF99FC}"/>
              </a:ext>
            </a:extLst>
          </p:cNvPr>
          <p:cNvSpPr>
            <a:spLocks noGrp="1"/>
          </p:cNvSpPr>
          <p:nvPr>
            <p:ph type="title" idx="4294967295"/>
          </p:nvPr>
        </p:nvSpPr>
        <p:spPr>
          <a:xfrm>
            <a:off x="96715" y="2103438"/>
            <a:ext cx="12027877" cy="1736725"/>
          </a:xfrm>
        </p:spPr>
        <p:txBody>
          <a:bodyPr>
            <a:normAutofit/>
          </a:bodyPr>
          <a:lstStyle/>
          <a:p>
            <a:pPr algn="ctr"/>
            <a:r>
              <a:rPr lang="sv-SE" sz="5400" dirty="0">
                <a:latin typeface="TheSansB W6 SemiBold" panose="020B0602050302020203" pitchFamily="34" charset="0"/>
              </a:rPr>
              <a:t>VFU-portföljen för studenter</a:t>
            </a:r>
            <a:br>
              <a:rPr lang="sv-SE" sz="5400" dirty="0">
                <a:latin typeface="TheSansB W6 SemiBold" panose="020B0602050302020203" pitchFamily="34" charset="0"/>
              </a:rPr>
            </a:br>
            <a:r>
              <a:rPr lang="sv-SE" sz="5400" dirty="0">
                <a:latin typeface="TheSansB W6 SemiBold" panose="020B0602050302020203" pitchFamily="34" charset="0"/>
              </a:rPr>
              <a:t>- en introduktion</a:t>
            </a:r>
            <a:endParaRPr lang="sv-SE" sz="5400" b="1" dirty="0">
              <a:latin typeface="Arial" panose="020B0604020202020204" pitchFamily="34" charset="0"/>
              <a:cs typeface="Arial" panose="020B0604020202020204" pitchFamily="34" charset="0"/>
            </a:endParaRPr>
          </a:p>
        </p:txBody>
      </p:sp>
      <p:pic>
        <p:nvPicPr>
          <p:cNvPr id="4" name="Bildobjekt 3" descr="En bild som visar ritning&#10;&#10;Automatiskt genererad beskrivning">
            <a:extLst>
              <a:ext uri="{FF2B5EF4-FFF2-40B4-BE49-F238E27FC236}">
                <a16:creationId xmlns:a16="http://schemas.microsoft.com/office/drawing/2014/main" id="{206AAD7D-19D4-0648-A01A-B263F3129C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4196852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5" name="Rubrik 1">
            <a:extLst>
              <a:ext uri="{FF2B5EF4-FFF2-40B4-BE49-F238E27FC236}">
                <a16:creationId xmlns:a16="http://schemas.microsoft.com/office/drawing/2014/main" id="{E2489F87-FF79-4B69-A765-093A881231A4}"/>
              </a:ext>
            </a:extLst>
          </p:cNvPr>
          <p:cNvSpPr txBox="1">
            <a:spLocks/>
          </p:cNvSpPr>
          <p:nvPr/>
        </p:nvSpPr>
        <p:spPr>
          <a:xfrm>
            <a:off x="938157" y="481233"/>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sv-SE" sz="32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br>
            <a:r>
              <a:rPr kumimoji="0" lang="sv-SE" sz="3200" b="0" i="0" u="none" strike="noStrike" kern="1200" cap="none" spc="0" normalizeH="0" baseline="0" noProof="0" dirty="0">
                <a:ln>
                  <a:noFill/>
                </a:ln>
                <a:solidFill>
                  <a:prstClr val="black"/>
                </a:solidFill>
                <a:effectLst/>
                <a:uLnTx/>
                <a:uFillTx/>
                <a:latin typeface="TheSansB W7 Bold" panose="020B0802050302020203" pitchFamily="34" charset="0"/>
                <a:ea typeface="+mj-ea"/>
                <a:cs typeface="+mj-cs"/>
              </a:rPr>
              <a:t>Vad är VFU-portföljen?</a:t>
            </a:r>
          </a:p>
        </p:txBody>
      </p:sp>
      <p:sp>
        <p:nvSpPr>
          <p:cNvPr id="6" name="Platshållare för innehåll 2">
            <a:extLst>
              <a:ext uri="{FF2B5EF4-FFF2-40B4-BE49-F238E27FC236}">
                <a16:creationId xmlns:a16="http://schemas.microsoft.com/office/drawing/2014/main" id="{B93062A8-6802-44B5-BCCB-EBB308190FD1}"/>
              </a:ext>
            </a:extLst>
          </p:cNvPr>
          <p:cNvSpPr txBox="1">
            <a:spLocks/>
          </p:cNvSpPr>
          <p:nvPr/>
        </p:nvSpPr>
        <p:spPr>
          <a:xfrm>
            <a:off x="936379" y="1631698"/>
            <a:ext cx="7886700" cy="424847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rPr>
              <a:t>Pedagogiskt verktyg för lärarstudenter under </a:t>
            </a:r>
            <a:r>
              <a:rPr kumimoji="0" lang="sv-SE" sz="2000" b="0" i="0" u="none" strike="noStrike" kern="1200" cap="none" spc="0" normalizeH="0" baseline="0" noProof="0" dirty="0" err="1">
                <a:ln>
                  <a:noFill/>
                </a:ln>
                <a:solidFill>
                  <a:prstClr val="black"/>
                </a:solidFill>
                <a:effectLst/>
                <a:uLnTx/>
                <a:uFillTx/>
                <a:latin typeface="TheSansB W6 SemiBold" panose="020B0602050302020203" pitchFamily="34" charset="0"/>
                <a:ea typeface="+mn-ea"/>
                <a:cs typeface="+mn-cs"/>
              </a:rPr>
              <a:t>VFU:n</a:t>
            </a:r>
            <a:endPar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rPr>
              <a:t>Alla dokument samlade på ett ställe (VFU rapport, kursdokument, dokumentation etc.)</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rPr>
              <a:t>Stöd i professionsutvecklingen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rPr>
              <a:t>Se VFU placering och kontaktuppgifter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rPr>
              <a:t>Plattform för dialog mellan student, handledare och VFU-lärare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dirty="0">
                <a:ln>
                  <a:noFill/>
                </a:ln>
                <a:solidFill>
                  <a:prstClr val="black"/>
                </a:solidFill>
                <a:effectLst/>
                <a:uLnTx/>
                <a:uFillTx/>
                <a:latin typeface="TheSansB W6 SemiBold" panose="020B0602050302020203" pitchFamily="34" charset="0"/>
                <a:ea typeface="+mn-ea"/>
                <a:cs typeface="+mn-cs"/>
              </a:rPr>
              <a:t>Kompatibel med alla skärmar</a:t>
            </a:r>
          </a:p>
        </p:txBody>
      </p:sp>
    </p:spTree>
    <p:extLst>
      <p:ext uri="{BB962C8B-B14F-4D97-AF65-F5344CB8AC3E}">
        <p14:creationId xmlns:p14="http://schemas.microsoft.com/office/powerpoint/2010/main" val="31136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7" name="Rubrik 1"/>
          <p:cNvSpPr txBox="1">
            <a:spLocks/>
          </p:cNvSpPr>
          <p:nvPr/>
        </p:nvSpPr>
        <p:spPr>
          <a:xfrm>
            <a:off x="1106594" y="496471"/>
            <a:ext cx="8130327" cy="997847"/>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1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Skriv </a:t>
            </a:r>
            <a:r>
              <a:rPr kumimoji="0" lang="sv-SE" sz="2100" b="0" i="0" u="none" strike="noStrike" kern="1200" cap="none" spc="0" normalizeH="0" baseline="0" noProof="0" dirty="0">
                <a:ln>
                  <a:noFill/>
                </a:ln>
                <a:solidFill>
                  <a:srgbClr val="003060"/>
                </a:solidFill>
                <a:effectLst/>
                <a:uLnTx/>
                <a:uFillTx/>
                <a:latin typeface="TheSansB W8 ExtraBold" panose="020B0902050302020203" pitchFamily="34" charset="0"/>
                <a:ea typeface="+mj-ea"/>
                <a:cs typeface="+mj-cs"/>
              </a:rPr>
              <a:t>vfusyd.su.se </a:t>
            </a:r>
            <a:r>
              <a:rPr kumimoji="0" lang="sv-SE" sz="21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i adressfältet</a:t>
            </a:r>
          </a:p>
        </p:txBody>
      </p:sp>
      <p:pic>
        <p:nvPicPr>
          <p:cNvPr id="8" name="Bildobjekt 7"/>
          <p:cNvPicPr>
            <a:picLocks noChangeAspect="1"/>
          </p:cNvPicPr>
          <p:nvPr/>
        </p:nvPicPr>
        <p:blipFill>
          <a:blip r:embed="rId3"/>
          <a:stretch>
            <a:fillRect/>
          </a:stretch>
        </p:blipFill>
        <p:spPr>
          <a:xfrm>
            <a:off x="1143000" y="1288384"/>
            <a:ext cx="8036169" cy="4566657"/>
          </a:xfrm>
          <a:prstGeom prst="rect">
            <a:avLst/>
          </a:prstGeom>
        </p:spPr>
      </p:pic>
      <p:sp>
        <p:nvSpPr>
          <p:cNvPr id="11" name="Pratbubbla: oval 6">
            <a:extLst>
              <a:ext uri="{FF2B5EF4-FFF2-40B4-BE49-F238E27FC236}">
                <a16:creationId xmlns:a16="http://schemas.microsoft.com/office/drawing/2014/main" id="{740F831D-1513-4D91-BF74-9780C32999E1}"/>
              </a:ext>
            </a:extLst>
          </p:cNvPr>
          <p:cNvSpPr/>
          <p:nvPr/>
        </p:nvSpPr>
        <p:spPr>
          <a:xfrm>
            <a:off x="4747743" y="1900585"/>
            <a:ext cx="2752095" cy="997847"/>
          </a:xfrm>
          <a:prstGeom prst="wedgeEllipseCallout">
            <a:avLst>
              <a:gd name="adj1" fmla="val -70529"/>
              <a:gd name="adj2" fmla="val 894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Logga in med ditt universitetskonto</a:t>
            </a:r>
          </a:p>
        </p:txBody>
      </p:sp>
      <p:sp>
        <p:nvSpPr>
          <p:cNvPr id="12" name="Ellips 11">
            <a:extLst>
              <a:ext uri="{FF2B5EF4-FFF2-40B4-BE49-F238E27FC236}">
                <a16:creationId xmlns:a16="http://schemas.microsoft.com/office/drawing/2014/main" id="{41CF9EB2-F352-4099-92B8-A3230764635B}"/>
              </a:ext>
            </a:extLst>
          </p:cNvPr>
          <p:cNvSpPr/>
          <p:nvPr/>
        </p:nvSpPr>
        <p:spPr>
          <a:xfrm>
            <a:off x="2763897" y="3116192"/>
            <a:ext cx="1368152" cy="558487"/>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27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5" name="Bildobjekt 4">
            <a:extLst>
              <a:ext uri="{FF2B5EF4-FFF2-40B4-BE49-F238E27FC236}">
                <a16:creationId xmlns:a16="http://schemas.microsoft.com/office/drawing/2014/main" id="{8831EB56-3F34-4A0C-B3E0-F7DC0BDC47D9}"/>
              </a:ext>
            </a:extLst>
          </p:cNvPr>
          <p:cNvPicPr>
            <a:picLocks noChangeAspect="1"/>
          </p:cNvPicPr>
          <p:nvPr/>
        </p:nvPicPr>
        <p:blipFill>
          <a:blip r:embed="rId3"/>
          <a:stretch>
            <a:fillRect/>
          </a:stretch>
        </p:blipFill>
        <p:spPr>
          <a:xfrm>
            <a:off x="624120" y="1660365"/>
            <a:ext cx="6327197" cy="3623383"/>
          </a:xfrm>
          <a:prstGeom prst="rect">
            <a:avLst/>
          </a:prstGeom>
          <a:ln>
            <a:solidFill>
              <a:schemeClr val="accent1"/>
            </a:solidFill>
          </a:ln>
        </p:spPr>
      </p:pic>
      <p:sp>
        <p:nvSpPr>
          <p:cNvPr id="6" name="Rubrik 1">
            <a:extLst>
              <a:ext uri="{FF2B5EF4-FFF2-40B4-BE49-F238E27FC236}">
                <a16:creationId xmlns:a16="http://schemas.microsoft.com/office/drawing/2014/main" id="{857A118B-2451-44D3-A762-D1A58239CA7C}"/>
              </a:ext>
            </a:extLst>
          </p:cNvPr>
          <p:cNvSpPr txBox="1">
            <a:spLocks/>
          </p:cNvSpPr>
          <p:nvPr/>
        </p:nvSpPr>
        <p:spPr>
          <a:xfrm>
            <a:off x="504459" y="252393"/>
            <a:ext cx="9134400" cy="7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prstClr val="black"/>
                </a:solidFill>
                <a:effectLst/>
                <a:uLnTx/>
                <a:uFillTx/>
                <a:latin typeface="Calibri Light" panose="020F0302020204030204"/>
                <a:ea typeface="+mj-ea"/>
                <a:cs typeface="+mj-cs"/>
              </a:rPr>
              <a:t>Din startsida i VFU-portföljen</a:t>
            </a:r>
          </a:p>
        </p:txBody>
      </p:sp>
      <p:sp>
        <p:nvSpPr>
          <p:cNvPr id="8" name="Platshållare för innehåll 2">
            <a:extLst>
              <a:ext uri="{FF2B5EF4-FFF2-40B4-BE49-F238E27FC236}">
                <a16:creationId xmlns:a16="http://schemas.microsoft.com/office/drawing/2014/main" id="{BFEF9506-4031-4931-9BA2-11F71AD4291F}"/>
              </a:ext>
            </a:extLst>
          </p:cNvPr>
          <p:cNvSpPr txBox="1">
            <a:spLocks/>
          </p:cNvSpPr>
          <p:nvPr/>
        </p:nvSpPr>
        <p:spPr>
          <a:xfrm>
            <a:off x="7493000" y="821643"/>
            <a:ext cx="4699000" cy="3849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På startsidan kommer du påminnas om att: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Bjuda in din VFU-handledare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Ta bort VFU-handledare som inte längre handleder dig</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Ge din VFU-handledare tillgång till VFU-rapporten </a:t>
            </a:r>
            <a:r>
              <a:rPr kumimoji="0" lang="sv-SE" sz="2800" b="0" i="0" u="none" strike="noStrike" kern="1200" cap="none" spc="0" normalizeH="0" baseline="0" noProof="0" dirty="0">
                <a:ln>
                  <a:noFill/>
                </a:ln>
                <a:solidFill>
                  <a:srgbClr val="D8213B"/>
                </a:solidFill>
                <a:effectLst/>
                <a:uLnTx/>
                <a:uFillTx/>
                <a:latin typeface="Calibri" panose="020F0502020204030204"/>
                <a:ea typeface="+mn-ea"/>
                <a:cs typeface="+mn-cs"/>
              </a:rPr>
              <a:t>(OBS!! Ingen handledare ska tilldelas någon VFU-rapport under introduktionsveckan)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6" name="Bildobjekt 5">
            <a:extLst>
              <a:ext uri="{FF2B5EF4-FFF2-40B4-BE49-F238E27FC236}">
                <a16:creationId xmlns:a16="http://schemas.microsoft.com/office/drawing/2014/main" id="{CC792A52-F0DE-4B7A-A9A9-905CBEA2AA5B}"/>
              </a:ext>
            </a:extLst>
          </p:cNvPr>
          <p:cNvPicPr>
            <a:picLocks noChangeAspect="1"/>
          </p:cNvPicPr>
          <p:nvPr/>
        </p:nvPicPr>
        <p:blipFill>
          <a:blip r:embed="rId3"/>
          <a:stretch>
            <a:fillRect/>
          </a:stretch>
        </p:blipFill>
        <p:spPr>
          <a:xfrm>
            <a:off x="621847" y="1249691"/>
            <a:ext cx="9664592" cy="2862114"/>
          </a:xfrm>
          <a:prstGeom prst="rect">
            <a:avLst/>
          </a:prstGeom>
        </p:spPr>
      </p:pic>
      <p:sp>
        <p:nvSpPr>
          <p:cNvPr id="8" name="Ellips 7">
            <a:extLst>
              <a:ext uri="{FF2B5EF4-FFF2-40B4-BE49-F238E27FC236}">
                <a16:creationId xmlns:a16="http://schemas.microsoft.com/office/drawing/2014/main" id="{C663F075-8D96-4BEE-BF07-D4DA7789C0B9}"/>
              </a:ext>
            </a:extLst>
          </p:cNvPr>
          <p:cNvSpPr/>
          <p:nvPr/>
        </p:nvSpPr>
        <p:spPr>
          <a:xfrm>
            <a:off x="9796798" y="1249691"/>
            <a:ext cx="558959" cy="366295"/>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ratbubbla: oval 13">
            <a:extLst>
              <a:ext uri="{FF2B5EF4-FFF2-40B4-BE49-F238E27FC236}">
                <a16:creationId xmlns:a16="http://schemas.microsoft.com/office/drawing/2014/main" id="{2444920D-4008-49EF-95A9-88949BB3EF0C}"/>
              </a:ext>
            </a:extLst>
          </p:cNvPr>
          <p:cNvSpPr/>
          <p:nvPr/>
        </p:nvSpPr>
        <p:spPr>
          <a:xfrm>
            <a:off x="6916366" y="114348"/>
            <a:ext cx="2876129" cy="989429"/>
          </a:xfrm>
          <a:prstGeom prst="wedgeEllipseCallout">
            <a:avLst>
              <a:gd name="adj1" fmla="val 56751"/>
              <a:gd name="adj2" fmla="val 7637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Klicka på figuren för att </a:t>
            </a: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logga ut </a:t>
            </a: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och för att </a:t>
            </a: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skapa profilsida</a:t>
            </a:r>
          </a:p>
        </p:txBody>
      </p:sp>
      <p:sp>
        <p:nvSpPr>
          <p:cNvPr id="11" name="Platshållare för innehåll 2">
            <a:extLst>
              <a:ext uri="{FF2B5EF4-FFF2-40B4-BE49-F238E27FC236}">
                <a16:creationId xmlns:a16="http://schemas.microsoft.com/office/drawing/2014/main" id="{34756D25-E313-4788-A5CF-685BFD496AD3}"/>
              </a:ext>
            </a:extLst>
          </p:cNvPr>
          <p:cNvSpPr txBox="1">
            <a:spLocks/>
          </p:cNvSpPr>
          <p:nvPr/>
        </p:nvSpPr>
        <p:spPr>
          <a:xfrm>
            <a:off x="621847" y="4548556"/>
            <a:ext cx="10394320" cy="32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Klicka på figuren i högra hörnet för att logga ut och för att skapa profilsida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Skapa en profilsida med text och bild</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Blir synlig för din handledare och VFU-lärare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1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11" name="textruta 10">
            <a:extLst>
              <a:ext uri="{FF2B5EF4-FFF2-40B4-BE49-F238E27FC236}">
                <a16:creationId xmlns:a16="http://schemas.microsoft.com/office/drawing/2014/main" id="{4E278067-FB04-4364-B1BF-FB4D275FF568}"/>
              </a:ext>
            </a:extLst>
          </p:cNvPr>
          <p:cNvSpPr txBox="1"/>
          <p:nvPr/>
        </p:nvSpPr>
        <p:spPr>
          <a:xfrm>
            <a:off x="895928" y="451521"/>
            <a:ext cx="72313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Så här skapar du din profilsida</a:t>
            </a:r>
          </a:p>
        </p:txBody>
      </p:sp>
      <p:pic>
        <p:nvPicPr>
          <p:cNvPr id="12" name="Picture 4" descr="C:\Users\naro4019\AppData\Local\Temp\SNAGHTML5b3555b.PNG">
            <a:extLst>
              <a:ext uri="{FF2B5EF4-FFF2-40B4-BE49-F238E27FC236}">
                <a16:creationId xmlns:a16="http://schemas.microsoft.com/office/drawing/2014/main" id="{B5F2A69D-9F01-4437-9A26-B2C04B634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27" y="1613197"/>
            <a:ext cx="10209657" cy="3352235"/>
          </a:xfrm>
          <a:prstGeom prst="rect">
            <a:avLst/>
          </a:prstGeom>
          <a:solidFill>
            <a:schemeClr val="bg1"/>
          </a:solidFill>
        </p:spPr>
      </p:pic>
      <p:sp>
        <p:nvSpPr>
          <p:cNvPr id="13" name="Pratbubbla: oval 11">
            <a:extLst>
              <a:ext uri="{FF2B5EF4-FFF2-40B4-BE49-F238E27FC236}">
                <a16:creationId xmlns:a16="http://schemas.microsoft.com/office/drawing/2014/main" id="{0C12889B-78FE-4314-A26E-5B2BB3AE371A}"/>
              </a:ext>
            </a:extLst>
          </p:cNvPr>
          <p:cNvSpPr/>
          <p:nvPr/>
        </p:nvSpPr>
        <p:spPr>
          <a:xfrm>
            <a:off x="2359869" y="1151725"/>
            <a:ext cx="3483724" cy="1252745"/>
          </a:xfrm>
          <a:prstGeom prst="wedgeEllipseCallout">
            <a:avLst>
              <a:gd name="adj1" fmla="val 2922"/>
              <a:gd name="adj2" fmla="val 11324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Kontaktuppgifter till dig hämtas från </a:t>
            </a:r>
            <a:r>
              <a:rPr kumimoji="0" lang="sv-SE" sz="1600" b="0" i="0" u="none" strike="noStrike" kern="1200" cap="none" spc="0" normalizeH="0" baseline="0" noProof="0" dirty="0" err="1">
                <a:ln>
                  <a:noFill/>
                </a:ln>
                <a:solidFill>
                  <a:srgbClr val="003060"/>
                </a:solidFill>
                <a:effectLst/>
                <a:uLnTx/>
                <a:uFillTx/>
                <a:latin typeface="TheSansB W6 SemiBold" panose="020B0602050302020203" pitchFamily="34" charset="0"/>
                <a:ea typeface="+mn-ea"/>
                <a:cs typeface="+mn-cs"/>
              </a:rPr>
              <a:t>Ladok</a:t>
            </a:r>
            <a:endPar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p:txBody>
      </p:sp>
      <p:sp>
        <p:nvSpPr>
          <p:cNvPr id="14" name="Pratbubbla: oval 13">
            <a:extLst>
              <a:ext uri="{FF2B5EF4-FFF2-40B4-BE49-F238E27FC236}">
                <a16:creationId xmlns:a16="http://schemas.microsoft.com/office/drawing/2014/main" id="{EB686D01-81AF-47F9-BC60-5EE540E715FA}"/>
              </a:ext>
            </a:extLst>
          </p:cNvPr>
          <p:cNvSpPr/>
          <p:nvPr/>
        </p:nvSpPr>
        <p:spPr>
          <a:xfrm>
            <a:off x="5498526" y="2404470"/>
            <a:ext cx="3877663" cy="1468769"/>
          </a:xfrm>
          <a:prstGeom prst="wedgeEllipseCallout">
            <a:avLst>
              <a:gd name="adj1" fmla="val -67956"/>
              <a:gd name="adj2" fmla="val 994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Skriv vem du är och lägg in en bild som blir synlig för VFU-lärare och VFU-handledare</a:t>
            </a:r>
          </a:p>
        </p:txBody>
      </p:sp>
      <p:sp>
        <p:nvSpPr>
          <p:cNvPr id="15" name="Ellips 14">
            <a:extLst>
              <a:ext uri="{FF2B5EF4-FFF2-40B4-BE49-F238E27FC236}">
                <a16:creationId xmlns:a16="http://schemas.microsoft.com/office/drawing/2014/main" id="{CD04A2F8-4E39-44EA-A120-84BF7950AE70}"/>
              </a:ext>
            </a:extLst>
          </p:cNvPr>
          <p:cNvSpPr/>
          <p:nvPr/>
        </p:nvSpPr>
        <p:spPr>
          <a:xfrm>
            <a:off x="2163481" y="4284496"/>
            <a:ext cx="2348113" cy="574052"/>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1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FE7C2EB-11F5-4A2C-B3CC-51C12E138CC1}"/>
              </a:ext>
            </a:extLst>
          </p:cNvPr>
          <p:cNvPicPr>
            <a:picLocks noChangeAspect="1"/>
          </p:cNvPicPr>
          <p:nvPr/>
        </p:nvPicPr>
        <p:blipFill>
          <a:blip r:embed="rId2"/>
          <a:stretch>
            <a:fillRect/>
          </a:stretch>
        </p:blipFill>
        <p:spPr>
          <a:xfrm>
            <a:off x="465838" y="742865"/>
            <a:ext cx="8454892" cy="5763660"/>
          </a:xfrm>
          <a:prstGeom prst="rect">
            <a:avLst/>
          </a:prstGeom>
        </p:spPr>
      </p:pic>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8" name="Platshållare för innehåll 1"/>
          <p:cNvSpPr txBox="1">
            <a:spLocks/>
          </p:cNvSpPr>
          <p:nvPr/>
        </p:nvSpPr>
        <p:spPr>
          <a:xfrm>
            <a:off x="465838" y="155165"/>
            <a:ext cx="6717965" cy="4315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Du hittar all information om kursen på kurssidan</a:t>
            </a:r>
          </a:p>
        </p:txBody>
      </p:sp>
      <p:sp>
        <p:nvSpPr>
          <p:cNvPr id="10" name="Pratbubbla: oval 9">
            <a:extLst>
              <a:ext uri="{FF2B5EF4-FFF2-40B4-BE49-F238E27FC236}">
                <a16:creationId xmlns:a16="http://schemas.microsoft.com/office/drawing/2014/main" id="{5109CEDE-729B-47DF-A5F1-BB47246E2C8C}"/>
              </a:ext>
            </a:extLst>
          </p:cNvPr>
          <p:cNvSpPr/>
          <p:nvPr/>
        </p:nvSpPr>
        <p:spPr>
          <a:xfrm>
            <a:off x="3824820" y="580362"/>
            <a:ext cx="1430780" cy="1180737"/>
          </a:xfrm>
          <a:prstGeom prst="wedgeEllipseCallout">
            <a:avLst>
              <a:gd name="adj1" fmla="val -217390"/>
              <a:gd name="adj2" fmla="val 8722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Klicka på aktuell VFU-kurs</a:t>
            </a:r>
          </a:p>
        </p:txBody>
      </p:sp>
      <p:sp>
        <p:nvSpPr>
          <p:cNvPr id="23" name="Ellips 22">
            <a:extLst>
              <a:ext uri="{FF2B5EF4-FFF2-40B4-BE49-F238E27FC236}">
                <a16:creationId xmlns:a16="http://schemas.microsoft.com/office/drawing/2014/main" id="{703B3890-D313-4AFA-A40A-0282EBB2628B}"/>
              </a:ext>
            </a:extLst>
          </p:cNvPr>
          <p:cNvSpPr/>
          <p:nvPr/>
        </p:nvSpPr>
        <p:spPr>
          <a:xfrm>
            <a:off x="465838" y="2169454"/>
            <a:ext cx="1383357" cy="334581"/>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90543"/>
            <a:ext cx="1905000" cy="630093"/>
          </a:xfrm>
          <a:prstGeom prst="rect">
            <a:avLst/>
          </a:prstGeom>
          <a:solidFill>
            <a:srgbClr val="00AD99"/>
          </a:solidFill>
        </p:spPr>
      </p:pic>
      <p:sp>
        <p:nvSpPr>
          <p:cNvPr id="10" name="Rubrik 1">
            <a:extLst>
              <a:ext uri="{FF2B5EF4-FFF2-40B4-BE49-F238E27FC236}">
                <a16:creationId xmlns:a16="http://schemas.microsoft.com/office/drawing/2014/main" id="{3F00F322-8D1F-4174-87AC-16E2E7212DC7}"/>
              </a:ext>
            </a:extLst>
          </p:cNvPr>
          <p:cNvSpPr txBox="1">
            <a:spLocks/>
          </p:cNvSpPr>
          <p:nvPr/>
        </p:nvSpPr>
        <p:spPr>
          <a:xfrm>
            <a:off x="305818" y="171377"/>
            <a:ext cx="7805795" cy="61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Calibri Light" panose="020F0302020204030204"/>
                <a:ea typeface="+mj-ea"/>
                <a:cs typeface="+mj-cs"/>
              </a:rPr>
              <a:t>Professionsutveckling (f.d. Uppgiftssidan)</a:t>
            </a:r>
          </a:p>
        </p:txBody>
      </p:sp>
      <p:sp>
        <p:nvSpPr>
          <p:cNvPr id="32" name="Platshållare för innehåll 5">
            <a:extLst>
              <a:ext uri="{FF2B5EF4-FFF2-40B4-BE49-F238E27FC236}">
                <a16:creationId xmlns:a16="http://schemas.microsoft.com/office/drawing/2014/main" id="{B0110991-6FAB-49DC-9D59-766236868593}"/>
              </a:ext>
            </a:extLst>
          </p:cNvPr>
          <p:cNvSpPr txBox="1">
            <a:spLocks/>
          </p:cNvSpPr>
          <p:nvPr/>
        </p:nvSpPr>
        <p:spPr>
          <a:xfrm>
            <a:off x="7019109" y="1428490"/>
            <a:ext cx="4815208" cy="5132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Här dokumenterar du din professionsutveckling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Olika färger för olika status: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Du har ej visat upp dokumentationen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Din dokumentationen visas för kurslärare                                och handledare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Din lärare har </a:t>
            </a:r>
            <a:r>
              <a:rPr kumimoji="0" lang="sv-SE" sz="2000" b="0" i="0" u="none" strike="noStrike" kern="1200" cap="none" spc="0" normalizeH="0" baseline="0" noProof="0" dirty="0" err="1">
                <a:ln>
                  <a:noFill/>
                </a:ln>
                <a:solidFill>
                  <a:prstClr val="black"/>
                </a:solidFill>
                <a:effectLst/>
                <a:uLnTx/>
                <a:uFillTx/>
                <a:latin typeface="Calibri" panose="020F0502020204030204"/>
                <a:ea typeface="+mn-ea"/>
                <a:cs typeface="+mn-cs"/>
              </a:rPr>
              <a:t>klarmarkerat</a:t>
            </a: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Din lärare har öppnat en ny version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Ingen dokumentation krävs (</a:t>
            </a:r>
            <a:r>
              <a:rPr kumimoji="0" lang="sv-SE" sz="2000" b="0" i="0" u="none" strike="noStrike" kern="1200" cap="none" spc="0" normalizeH="0" baseline="0" noProof="0" dirty="0" err="1">
                <a:ln>
                  <a:noFill/>
                </a:ln>
                <a:solidFill>
                  <a:prstClr val="black"/>
                </a:solidFill>
                <a:effectLst/>
                <a:uLnTx/>
                <a:uFillTx/>
                <a:latin typeface="Calibri" panose="020F0502020204030204"/>
                <a:ea typeface="+mn-ea"/>
                <a:cs typeface="+mn-cs"/>
              </a:rPr>
              <a:t>läsuppgift</a:t>
            </a: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Oläst meddelande i dialogfältet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Bildobjekt 32">
            <a:extLst>
              <a:ext uri="{FF2B5EF4-FFF2-40B4-BE49-F238E27FC236}">
                <a16:creationId xmlns:a16="http://schemas.microsoft.com/office/drawing/2014/main" id="{2327AF79-23D9-41B8-B60B-D756782A3327}"/>
              </a:ext>
            </a:extLst>
          </p:cNvPr>
          <p:cNvPicPr>
            <a:picLocks noChangeAspect="1"/>
          </p:cNvPicPr>
          <p:nvPr/>
        </p:nvPicPr>
        <p:blipFill>
          <a:blip r:embed="rId3"/>
          <a:stretch>
            <a:fillRect/>
          </a:stretch>
        </p:blipFill>
        <p:spPr>
          <a:xfrm>
            <a:off x="305818" y="2289204"/>
            <a:ext cx="5853401" cy="3290146"/>
          </a:xfrm>
          <a:prstGeom prst="rect">
            <a:avLst/>
          </a:prstGeom>
          <a:ln>
            <a:solidFill>
              <a:schemeClr val="accent5">
                <a:lumMod val="10000"/>
              </a:schemeClr>
            </a:solidFill>
          </a:ln>
        </p:spPr>
      </p:pic>
      <p:pic>
        <p:nvPicPr>
          <p:cNvPr id="34" name="Bildobjekt 33">
            <a:extLst>
              <a:ext uri="{FF2B5EF4-FFF2-40B4-BE49-F238E27FC236}">
                <a16:creationId xmlns:a16="http://schemas.microsoft.com/office/drawing/2014/main" id="{784F9211-572C-438D-95D8-963E018E3C2F}"/>
              </a:ext>
            </a:extLst>
          </p:cNvPr>
          <p:cNvPicPr>
            <a:picLocks noChangeAspect="1"/>
          </p:cNvPicPr>
          <p:nvPr/>
        </p:nvPicPr>
        <p:blipFill>
          <a:blip r:embed="rId4"/>
          <a:stretch>
            <a:fillRect/>
          </a:stretch>
        </p:blipFill>
        <p:spPr>
          <a:xfrm>
            <a:off x="6633094" y="3653463"/>
            <a:ext cx="308253" cy="280814"/>
          </a:xfrm>
          <a:prstGeom prst="rect">
            <a:avLst/>
          </a:prstGeom>
          <a:ln>
            <a:solidFill>
              <a:schemeClr val="accent1"/>
            </a:solidFill>
          </a:ln>
        </p:spPr>
      </p:pic>
      <p:pic>
        <p:nvPicPr>
          <p:cNvPr id="35" name="Bildobjekt 34">
            <a:extLst>
              <a:ext uri="{FF2B5EF4-FFF2-40B4-BE49-F238E27FC236}">
                <a16:creationId xmlns:a16="http://schemas.microsoft.com/office/drawing/2014/main" id="{54611525-32BB-4687-88D3-916BAC414D76}"/>
              </a:ext>
            </a:extLst>
          </p:cNvPr>
          <p:cNvPicPr>
            <a:picLocks noChangeAspect="1"/>
          </p:cNvPicPr>
          <p:nvPr/>
        </p:nvPicPr>
        <p:blipFill>
          <a:blip r:embed="rId5"/>
          <a:stretch>
            <a:fillRect/>
          </a:stretch>
        </p:blipFill>
        <p:spPr>
          <a:xfrm>
            <a:off x="6614480" y="2992238"/>
            <a:ext cx="308253" cy="242865"/>
          </a:xfrm>
          <a:prstGeom prst="rect">
            <a:avLst/>
          </a:prstGeom>
          <a:ln>
            <a:solidFill>
              <a:schemeClr val="accent1"/>
            </a:solidFill>
          </a:ln>
        </p:spPr>
      </p:pic>
      <p:pic>
        <p:nvPicPr>
          <p:cNvPr id="36" name="Bildobjekt 35">
            <a:extLst>
              <a:ext uri="{FF2B5EF4-FFF2-40B4-BE49-F238E27FC236}">
                <a16:creationId xmlns:a16="http://schemas.microsoft.com/office/drawing/2014/main" id="{AEC30F0B-5A4A-4AE8-A038-87DF228E009D}"/>
              </a:ext>
            </a:extLst>
          </p:cNvPr>
          <p:cNvPicPr>
            <a:picLocks noChangeAspect="1"/>
          </p:cNvPicPr>
          <p:nvPr/>
        </p:nvPicPr>
        <p:blipFill>
          <a:blip r:embed="rId6"/>
          <a:stretch>
            <a:fillRect/>
          </a:stretch>
        </p:blipFill>
        <p:spPr>
          <a:xfrm>
            <a:off x="6624302" y="2552780"/>
            <a:ext cx="317045" cy="280812"/>
          </a:xfrm>
          <a:prstGeom prst="rect">
            <a:avLst/>
          </a:prstGeom>
          <a:ln>
            <a:solidFill>
              <a:schemeClr val="accent1"/>
            </a:solidFill>
          </a:ln>
        </p:spPr>
      </p:pic>
      <p:pic>
        <p:nvPicPr>
          <p:cNvPr id="37" name="Bildobjekt 36">
            <a:extLst>
              <a:ext uri="{FF2B5EF4-FFF2-40B4-BE49-F238E27FC236}">
                <a16:creationId xmlns:a16="http://schemas.microsoft.com/office/drawing/2014/main" id="{40DA2C10-D55D-4D31-9239-D7EE9423A325}"/>
              </a:ext>
            </a:extLst>
          </p:cNvPr>
          <p:cNvPicPr>
            <a:picLocks noChangeAspect="1"/>
          </p:cNvPicPr>
          <p:nvPr/>
        </p:nvPicPr>
        <p:blipFill>
          <a:blip r:embed="rId7"/>
          <a:stretch>
            <a:fillRect/>
          </a:stretch>
        </p:blipFill>
        <p:spPr>
          <a:xfrm>
            <a:off x="6658271" y="4478393"/>
            <a:ext cx="312650" cy="236855"/>
          </a:xfrm>
          <a:prstGeom prst="rect">
            <a:avLst/>
          </a:prstGeom>
          <a:ln>
            <a:solidFill>
              <a:schemeClr val="accent1"/>
            </a:solidFill>
          </a:ln>
        </p:spPr>
      </p:pic>
      <p:pic>
        <p:nvPicPr>
          <p:cNvPr id="38" name="Bildobjekt 37">
            <a:extLst>
              <a:ext uri="{FF2B5EF4-FFF2-40B4-BE49-F238E27FC236}">
                <a16:creationId xmlns:a16="http://schemas.microsoft.com/office/drawing/2014/main" id="{7C333ACB-2465-4BCF-9F8E-0207477C4510}"/>
              </a:ext>
            </a:extLst>
          </p:cNvPr>
          <p:cNvPicPr>
            <a:picLocks noChangeAspect="1"/>
          </p:cNvPicPr>
          <p:nvPr/>
        </p:nvPicPr>
        <p:blipFill>
          <a:blip r:embed="rId8"/>
          <a:stretch>
            <a:fillRect/>
          </a:stretch>
        </p:blipFill>
        <p:spPr>
          <a:xfrm>
            <a:off x="6619373" y="4104701"/>
            <a:ext cx="399736" cy="176154"/>
          </a:xfrm>
          <a:prstGeom prst="rect">
            <a:avLst/>
          </a:prstGeom>
          <a:ln>
            <a:solidFill>
              <a:schemeClr val="accent1"/>
            </a:solidFill>
          </a:ln>
        </p:spPr>
      </p:pic>
      <p:pic>
        <p:nvPicPr>
          <p:cNvPr id="39" name="Bildobjekt 38">
            <a:extLst>
              <a:ext uri="{FF2B5EF4-FFF2-40B4-BE49-F238E27FC236}">
                <a16:creationId xmlns:a16="http://schemas.microsoft.com/office/drawing/2014/main" id="{2164500C-D75A-40EA-B09E-6D76172EDD64}"/>
              </a:ext>
            </a:extLst>
          </p:cNvPr>
          <p:cNvPicPr>
            <a:picLocks noChangeAspect="1"/>
          </p:cNvPicPr>
          <p:nvPr/>
        </p:nvPicPr>
        <p:blipFill>
          <a:blip r:embed="rId9"/>
          <a:stretch>
            <a:fillRect/>
          </a:stretch>
        </p:blipFill>
        <p:spPr>
          <a:xfrm>
            <a:off x="2349767" y="2889860"/>
            <a:ext cx="1170931" cy="335309"/>
          </a:xfrm>
          <a:prstGeom prst="rect">
            <a:avLst/>
          </a:prstGeom>
        </p:spPr>
      </p:pic>
      <p:sp>
        <p:nvSpPr>
          <p:cNvPr id="40" name="Pratbubbla: oval 39">
            <a:extLst>
              <a:ext uri="{FF2B5EF4-FFF2-40B4-BE49-F238E27FC236}">
                <a16:creationId xmlns:a16="http://schemas.microsoft.com/office/drawing/2014/main" id="{3E07B7BD-DCC3-4BD3-85CF-F755E09EF755}"/>
              </a:ext>
            </a:extLst>
          </p:cNvPr>
          <p:cNvSpPr/>
          <p:nvPr/>
        </p:nvSpPr>
        <p:spPr>
          <a:xfrm>
            <a:off x="2659930" y="1888407"/>
            <a:ext cx="2236572" cy="611630"/>
          </a:xfrm>
          <a:prstGeom prst="wedgeEllipseCallout">
            <a:avLst>
              <a:gd name="adj1" fmla="val -30723"/>
              <a:gd name="adj2" fmla="val 99847"/>
            </a:avLst>
          </a:prstGeom>
          <a:solidFill>
            <a:schemeClr val="accent6"/>
          </a:solidFill>
          <a:ln w="12700" cap="flat" cmpd="sng" algn="ctr">
            <a:solidFill>
              <a:srgbClr val="ED7D31">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Stängningsdatum</a:t>
            </a:r>
            <a:endParaRPr kumimoji="0" lang="sv-SE" sz="1400" b="0" i="0" u="none" strike="noStrike" kern="0" cap="none" spc="0" normalizeH="0" baseline="0" noProof="0" dirty="0">
              <a:ln>
                <a:noFill/>
              </a:ln>
              <a:solidFill>
                <a:srgbClr val="002060"/>
              </a:solidFill>
              <a:effectLst/>
              <a:uLnTx/>
              <a:uFillTx/>
              <a:latin typeface="TheSansB W6 SemiBold" panose="020B0602050302020203" pitchFamily="34" charset="0"/>
              <a:ea typeface="+mn-ea"/>
              <a:cs typeface="+mn-cs"/>
            </a:endParaRPr>
          </a:p>
        </p:txBody>
      </p:sp>
      <p:pic>
        <p:nvPicPr>
          <p:cNvPr id="41" name="Bildobjekt 40">
            <a:extLst>
              <a:ext uri="{FF2B5EF4-FFF2-40B4-BE49-F238E27FC236}">
                <a16:creationId xmlns:a16="http://schemas.microsoft.com/office/drawing/2014/main" id="{2CBAA748-9F37-4565-B19B-6751186BD20D}"/>
              </a:ext>
            </a:extLst>
          </p:cNvPr>
          <p:cNvPicPr>
            <a:picLocks noChangeAspect="1"/>
          </p:cNvPicPr>
          <p:nvPr/>
        </p:nvPicPr>
        <p:blipFill>
          <a:blip r:embed="rId10"/>
          <a:stretch>
            <a:fillRect/>
          </a:stretch>
        </p:blipFill>
        <p:spPr>
          <a:xfrm>
            <a:off x="6658271" y="5205386"/>
            <a:ext cx="312650" cy="281385"/>
          </a:xfrm>
          <a:prstGeom prst="rect">
            <a:avLst/>
          </a:prstGeom>
          <a:ln>
            <a:solidFill>
              <a:schemeClr val="accent1"/>
            </a:solidFill>
          </a:ln>
        </p:spPr>
      </p:pic>
      <p:sp>
        <p:nvSpPr>
          <p:cNvPr id="2" name="textruta 1">
            <a:extLst>
              <a:ext uri="{FF2B5EF4-FFF2-40B4-BE49-F238E27FC236}">
                <a16:creationId xmlns:a16="http://schemas.microsoft.com/office/drawing/2014/main" id="{81563106-AA5B-4B8F-BF3E-5818111FFCB3}"/>
              </a:ext>
            </a:extLst>
          </p:cNvPr>
          <p:cNvSpPr txBox="1"/>
          <p:nvPr/>
        </p:nvSpPr>
        <p:spPr>
          <a:xfrm>
            <a:off x="481781" y="953729"/>
            <a:ext cx="6626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0000"/>
                </a:solidFill>
                <a:effectLst/>
                <a:uLnTx/>
                <a:uFillTx/>
                <a:latin typeface="Calibri" panose="020F0502020204030204"/>
                <a:ea typeface="+mn-ea"/>
                <a:cs typeface="+mn-cs"/>
              </a:rPr>
              <a:t>OBS! Inga moment/uppgifter kommer att läggas ut som du ska lämna in svar på under introduktionsveckan</a:t>
            </a:r>
          </a:p>
        </p:txBody>
      </p:sp>
    </p:spTree>
    <p:extLst>
      <p:ext uri="{BB962C8B-B14F-4D97-AF65-F5344CB8AC3E}">
        <p14:creationId xmlns:p14="http://schemas.microsoft.com/office/powerpoint/2010/main" val="26362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92582E60-C048-49DE-BAFD-A2911DB2E01A}"/>
              </a:ext>
            </a:extLst>
          </p:cNvPr>
          <p:cNvPicPr>
            <a:picLocks noChangeAspect="1"/>
          </p:cNvPicPr>
          <p:nvPr/>
        </p:nvPicPr>
        <p:blipFill>
          <a:blip r:embed="rId2"/>
          <a:stretch>
            <a:fillRect/>
          </a:stretch>
        </p:blipFill>
        <p:spPr>
          <a:xfrm>
            <a:off x="451127" y="1179681"/>
            <a:ext cx="8454892" cy="4581957"/>
          </a:xfrm>
          <a:prstGeom prst="rect">
            <a:avLst/>
          </a:prstGeom>
        </p:spPr>
      </p:pic>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7" name="Rubrik 1">
            <a:extLst>
              <a:ext uri="{FF2B5EF4-FFF2-40B4-BE49-F238E27FC236}">
                <a16:creationId xmlns:a16="http://schemas.microsoft.com/office/drawing/2014/main" id="{B4F46676-FC19-4E7A-B209-37A26E1C6A45}"/>
              </a:ext>
            </a:extLst>
          </p:cNvPr>
          <p:cNvSpPr txBox="1">
            <a:spLocks/>
          </p:cNvSpPr>
          <p:nvPr/>
        </p:nvSpPr>
        <p:spPr>
          <a:xfrm>
            <a:off x="451127" y="407084"/>
            <a:ext cx="7886700" cy="7113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Här kan du se vilka grupper du är tillagd i samt mejla gruppmedlemmarna</a:t>
            </a:r>
          </a:p>
        </p:txBody>
      </p:sp>
      <p:sp>
        <p:nvSpPr>
          <p:cNvPr id="9" name="Ellips 8">
            <a:extLst>
              <a:ext uri="{FF2B5EF4-FFF2-40B4-BE49-F238E27FC236}">
                <a16:creationId xmlns:a16="http://schemas.microsoft.com/office/drawing/2014/main" id="{10155987-E91E-4DF4-B0F5-E2C9D992F291}"/>
              </a:ext>
            </a:extLst>
          </p:cNvPr>
          <p:cNvSpPr/>
          <p:nvPr/>
        </p:nvSpPr>
        <p:spPr>
          <a:xfrm>
            <a:off x="451127" y="2986390"/>
            <a:ext cx="1046933" cy="331965"/>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Pratbubbla: oval 9">
            <a:extLst>
              <a:ext uri="{FF2B5EF4-FFF2-40B4-BE49-F238E27FC236}">
                <a16:creationId xmlns:a16="http://schemas.microsoft.com/office/drawing/2014/main" id="{DEEE577F-A7F9-4D1E-8D25-33545D8BC6B3}"/>
              </a:ext>
            </a:extLst>
          </p:cNvPr>
          <p:cNvSpPr/>
          <p:nvPr/>
        </p:nvSpPr>
        <p:spPr>
          <a:xfrm>
            <a:off x="2325237" y="1186961"/>
            <a:ext cx="1877111" cy="711344"/>
          </a:xfrm>
          <a:prstGeom prst="wedgeEllipseCallout">
            <a:avLst>
              <a:gd name="adj1" fmla="val -91521"/>
              <a:gd name="adj2" fmla="val 20956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Klicka på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rPr>
              <a:t>Mina grupper</a:t>
            </a:r>
          </a:p>
        </p:txBody>
      </p:sp>
      <p:sp>
        <p:nvSpPr>
          <p:cNvPr id="11" name="Pratbubbla: oval 13">
            <a:extLst>
              <a:ext uri="{FF2B5EF4-FFF2-40B4-BE49-F238E27FC236}">
                <a16:creationId xmlns:a16="http://schemas.microsoft.com/office/drawing/2014/main" id="{06702C5F-1230-46D8-801B-5267A7D91DD7}"/>
              </a:ext>
            </a:extLst>
          </p:cNvPr>
          <p:cNvSpPr/>
          <p:nvPr/>
        </p:nvSpPr>
        <p:spPr>
          <a:xfrm>
            <a:off x="8511703" y="187435"/>
            <a:ext cx="3680298" cy="1710869"/>
          </a:xfrm>
          <a:prstGeom prst="wedgeEllipseCallout">
            <a:avLst>
              <a:gd name="adj1" fmla="val -51453"/>
              <a:gd name="adj2" fmla="val 1833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På gruppsidan så kan du se ev. dokument som är uppladdade på gruppens sida av VFU-läraren samt vilka de övriga deltagarna är</a:t>
            </a:r>
            <a:endParaRPr kumimoji="0" lang="sv-SE" sz="1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endParaRPr>
          </a:p>
        </p:txBody>
      </p:sp>
      <p:sp>
        <p:nvSpPr>
          <p:cNvPr id="12" name="Ellips 11">
            <a:extLst>
              <a:ext uri="{FF2B5EF4-FFF2-40B4-BE49-F238E27FC236}">
                <a16:creationId xmlns:a16="http://schemas.microsoft.com/office/drawing/2014/main" id="{445A5B8C-07B3-4D1A-AA2F-D8902C621CAE}"/>
              </a:ext>
            </a:extLst>
          </p:cNvPr>
          <p:cNvSpPr/>
          <p:nvPr/>
        </p:nvSpPr>
        <p:spPr>
          <a:xfrm>
            <a:off x="6834712" y="2877353"/>
            <a:ext cx="2071307" cy="441002"/>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537210" y="1212607"/>
            <a:ext cx="11396167" cy="5142561"/>
          </a:xfrm>
        </p:spPr>
        <p:txBody>
          <a:bodyPr>
            <a:noAutofit/>
          </a:bodyPr>
          <a:lstStyle/>
          <a:p>
            <a:pPr marL="0" indent="0">
              <a:lnSpc>
                <a:spcPct val="120000"/>
              </a:lnSpc>
              <a:buNone/>
            </a:pPr>
            <a:r>
              <a:rPr lang="sv-SE" sz="2400" dirty="0"/>
              <a:t>Sekretess innebär ett förbud att röja uppgifter och är en inskränkning i den svenska offentlighetsprincipen. De känsliga uppgifter som förskolepersonal tar del av i sitt arbete med barnen skyddas av bestämmelser i sekretesslagen. </a:t>
            </a:r>
          </a:p>
          <a:p>
            <a:pPr marL="0" indent="0">
              <a:lnSpc>
                <a:spcPct val="120000"/>
              </a:lnSpc>
              <a:buNone/>
            </a:pPr>
            <a:r>
              <a:rPr lang="sv-SE" sz="2400" dirty="0"/>
              <a:t>Tystnadsplikten gäller hela livet och måste särskilt iakttas t.ex. vid resa till och från partnerskolan, vid samtal i det egna hemmet och vid återkomsten till högskolan. När studenten har uppföljning efter VFU och delger andra sina erfarenheter, ska uppgifterna avidentifieras så att ingen kan peka ut barnet eller dennes anhöriga. </a:t>
            </a:r>
          </a:p>
          <a:p>
            <a:pPr marL="0" indent="0">
              <a:lnSpc>
                <a:spcPct val="120000"/>
              </a:lnSpc>
              <a:buNone/>
            </a:pPr>
            <a:r>
              <a:rPr lang="sv-SE" sz="2400" dirty="0"/>
              <a:t>Under VFU kan kommun/partnerskola begära att den studerande ska underteckna en sekretessförbindelse. </a:t>
            </a:r>
          </a:p>
          <a:p>
            <a:r>
              <a:rPr lang="sv-SE" sz="2400" b="1" dirty="0"/>
              <a:t>Viktigt att ni lyssnat till de digitala föreläsningarna av Annika Rosén! </a:t>
            </a:r>
          </a:p>
          <a:p>
            <a:pPr marL="0" indent="0">
              <a:buNone/>
            </a:pPr>
            <a:r>
              <a:rPr lang="sv-SE" sz="2400" b="1" dirty="0"/>
              <a:t>Se Förskollärareprogrammets Canvassida.</a:t>
            </a:r>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2264816" y="283984"/>
            <a:ext cx="8214817"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2486025" y="283984"/>
            <a:ext cx="7772400"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Sekretess och tystnadsplikt</a:t>
            </a:r>
          </a:p>
        </p:txBody>
      </p:sp>
      <p:pic>
        <p:nvPicPr>
          <p:cNvPr id="2" name="Bildobjekt 1" descr="En bild som visar mat, tecken&#10;&#10;Automatiskt genererad beskrivning">
            <a:extLst>
              <a:ext uri="{FF2B5EF4-FFF2-40B4-BE49-F238E27FC236}">
                <a16:creationId xmlns:a16="http://schemas.microsoft.com/office/drawing/2014/main" id="{9843114C-7C1D-F084-7E30-EE3675EEA4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238148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352CAFB4-57B9-4DFC-BDDB-9461870E4010}"/>
              </a:ext>
            </a:extLst>
          </p:cNvPr>
          <p:cNvPicPr>
            <a:picLocks noChangeAspect="1"/>
          </p:cNvPicPr>
          <p:nvPr/>
        </p:nvPicPr>
        <p:blipFill>
          <a:blip r:embed="rId2"/>
          <a:stretch>
            <a:fillRect/>
          </a:stretch>
        </p:blipFill>
        <p:spPr>
          <a:xfrm>
            <a:off x="308397" y="1434692"/>
            <a:ext cx="10199124" cy="4413657"/>
          </a:xfrm>
          <a:prstGeom prst="rect">
            <a:avLst/>
          </a:prstGeom>
          <a:ln>
            <a:solidFill>
              <a:schemeClr val="accent1"/>
            </a:solidFill>
          </a:ln>
        </p:spPr>
      </p:pic>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7" name="Rubrik 1">
            <a:extLst>
              <a:ext uri="{FF2B5EF4-FFF2-40B4-BE49-F238E27FC236}">
                <a16:creationId xmlns:a16="http://schemas.microsoft.com/office/drawing/2014/main" id="{288981E7-3AF0-4563-A3C9-F4727E26D176}"/>
              </a:ext>
            </a:extLst>
          </p:cNvPr>
          <p:cNvSpPr txBox="1">
            <a:spLocks/>
          </p:cNvSpPr>
          <p:nvPr/>
        </p:nvSpPr>
        <p:spPr>
          <a:xfrm>
            <a:off x="193871" y="561339"/>
            <a:ext cx="9645454" cy="774426"/>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Om trepartssamtal ingår i kursen har du möjligheten att ta emot och svara på bokningsförslag från din besökande lärare. I vissa fall så kan du även själv föreslå tider för samtal. Se även våra hjälpartiklar på följande sida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hlinkClick r:id="rId4"/>
              </a:rPr>
              <a:t>https://mau.topdesk.net/solutions/open-knowledge-items/item/KA%200451/sv_SE/</a:t>
            </a:r>
            <a:endPar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endParaRPr>
          </a:p>
        </p:txBody>
      </p:sp>
      <p:sp>
        <p:nvSpPr>
          <p:cNvPr id="10" name="Ellips 9">
            <a:extLst>
              <a:ext uri="{FF2B5EF4-FFF2-40B4-BE49-F238E27FC236}">
                <a16:creationId xmlns:a16="http://schemas.microsoft.com/office/drawing/2014/main" id="{099005C3-F15F-4BFD-890D-64B13F063940}"/>
              </a:ext>
            </a:extLst>
          </p:cNvPr>
          <p:cNvSpPr/>
          <p:nvPr/>
        </p:nvSpPr>
        <p:spPr>
          <a:xfrm>
            <a:off x="116117" y="2873544"/>
            <a:ext cx="1469936" cy="326856"/>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latshållare för innehåll 7">
            <a:extLst>
              <a:ext uri="{FF2B5EF4-FFF2-40B4-BE49-F238E27FC236}">
                <a16:creationId xmlns:a16="http://schemas.microsoft.com/office/drawing/2014/main" id="{E87866B4-BCE3-4C68-A2D4-EEE0B54EB96F}"/>
              </a:ext>
            </a:extLst>
          </p:cNvPr>
          <p:cNvSpPr txBox="1">
            <a:spLocks/>
          </p:cNvSpPr>
          <p:nvPr/>
        </p:nvSpPr>
        <p:spPr>
          <a:xfrm>
            <a:off x="3955776" y="1318848"/>
            <a:ext cx="5702573" cy="2034056"/>
          </a:xfrm>
          <a:prstGeom prst="wedgeEllipseCallout">
            <a:avLst>
              <a:gd name="adj1" fmla="val -93505"/>
              <a:gd name="adj2" fmla="val 35965"/>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rPr>
              <a:t>OBS! Inget trepartssamtal hålls under introduktionsveckan</a:t>
            </a:r>
          </a:p>
        </p:txBody>
      </p:sp>
      <p:sp>
        <p:nvSpPr>
          <p:cNvPr id="2" name="textruta 1">
            <a:extLst>
              <a:ext uri="{FF2B5EF4-FFF2-40B4-BE49-F238E27FC236}">
                <a16:creationId xmlns:a16="http://schemas.microsoft.com/office/drawing/2014/main" id="{78DC8511-3245-4385-A614-264CEFCA30A8}"/>
              </a:ext>
            </a:extLst>
          </p:cNvPr>
          <p:cNvSpPr txBox="1"/>
          <p:nvPr/>
        </p:nvSpPr>
        <p:spPr>
          <a:xfrm>
            <a:off x="193871" y="50210"/>
            <a:ext cx="2511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Trepartssamtal</a:t>
            </a:r>
          </a:p>
        </p:txBody>
      </p:sp>
    </p:spTree>
    <p:extLst>
      <p:ext uri="{BB962C8B-B14F-4D97-AF65-F5344CB8AC3E}">
        <p14:creationId xmlns:p14="http://schemas.microsoft.com/office/powerpoint/2010/main" val="739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2" name="textruta 1">
            <a:extLst>
              <a:ext uri="{FF2B5EF4-FFF2-40B4-BE49-F238E27FC236}">
                <a16:creationId xmlns:a16="http://schemas.microsoft.com/office/drawing/2014/main" id="{78DC8511-3245-4385-A614-264CEFCA30A8}"/>
              </a:ext>
            </a:extLst>
          </p:cNvPr>
          <p:cNvSpPr txBox="1"/>
          <p:nvPr/>
        </p:nvSpPr>
        <p:spPr>
          <a:xfrm>
            <a:off x="193871" y="50210"/>
            <a:ext cx="2511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Meddelande</a:t>
            </a:r>
          </a:p>
        </p:txBody>
      </p:sp>
      <p:pic>
        <p:nvPicPr>
          <p:cNvPr id="9" name="Platshållare för innehåll 3">
            <a:extLst>
              <a:ext uri="{FF2B5EF4-FFF2-40B4-BE49-F238E27FC236}">
                <a16:creationId xmlns:a16="http://schemas.microsoft.com/office/drawing/2014/main" id="{B8E71885-2D07-4BAA-93D5-05DDC4BCCC7B}"/>
              </a:ext>
            </a:extLst>
          </p:cNvPr>
          <p:cNvPicPr>
            <a:picLocks noChangeAspect="1"/>
          </p:cNvPicPr>
          <p:nvPr/>
        </p:nvPicPr>
        <p:blipFill>
          <a:blip r:embed="rId3"/>
          <a:stretch>
            <a:fillRect/>
          </a:stretch>
        </p:blipFill>
        <p:spPr>
          <a:xfrm>
            <a:off x="193871" y="1802559"/>
            <a:ext cx="9518384" cy="2753566"/>
          </a:xfrm>
          <a:prstGeom prst="rect">
            <a:avLst/>
          </a:prstGeom>
          <a:ln>
            <a:solidFill>
              <a:schemeClr val="accent1"/>
            </a:solidFill>
          </a:ln>
        </p:spPr>
      </p:pic>
      <p:sp>
        <p:nvSpPr>
          <p:cNvPr id="12" name="Pratbubbla: oval 11">
            <a:extLst>
              <a:ext uri="{FF2B5EF4-FFF2-40B4-BE49-F238E27FC236}">
                <a16:creationId xmlns:a16="http://schemas.microsoft.com/office/drawing/2014/main" id="{10DED2B2-3FC7-457F-99C9-62033A06C423}"/>
              </a:ext>
            </a:extLst>
          </p:cNvPr>
          <p:cNvSpPr/>
          <p:nvPr/>
        </p:nvSpPr>
        <p:spPr>
          <a:xfrm>
            <a:off x="5270500" y="0"/>
            <a:ext cx="2844800" cy="1695450"/>
          </a:xfrm>
          <a:prstGeom prst="wedgeEllipseCallout">
            <a:avLst>
              <a:gd name="adj1" fmla="val -34569"/>
              <a:gd name="adj2"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44546A"/>
                </a:solidFill>
                <a:effectLst/>
                <a:uLnTx/>
                <a:uFillTx/>
                <a:latin typeface="Calibri" panose="020F0502020204030204"/>
                <a:ea typeface="+mn-ea"/>
                <a:cs typeface="+mn-cs"/>
              </a:rPr>
              <a:t>Dina lärare eller VFU-organisationen kan skicka meddelande till dig via VFU-portföljen</a:t>
            </a:r>
          </a:p>
        </p:txBody>
      </p:sp>
    </p:spTree>
    <p:extLst>
      <p:ext uri="{BB962C8B-B14F-4D97-AF65-F5344CB8AC3E}">
        <p14:creationId xmlns:p14="http://schemas.microsoft.com/office/powerpoint/2010/main" val="36292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3" name="Rubrik 1"/>
          <p:cNvSpPr txBox="1">
            <a:spLocks/>
          </p:cNvSpPr>
          <p:nvPr/>
        </p:nvSpPr>
        <p:spPr>
          <a:xfrm>
            <a:off x="411808" y="69450"/>
            <a:ext cx="8708782" cy="63249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Under ”Min placering” i VFU-portföljen hittar du information om din VFU-placering, bjuder in din handledare samt ansöker om byte till en annan kommun</a:t>
            </a:r>
          </a:p>
        </p:txBody>
      </p:sp>
      <p:pic>
        <p:nvPicPr>
          <p:cNvPr id="5" name="Bildobjekt 4">
            <a:extLst>
              <a:ext uri="{FF2B5EF4-FFF2-40B4-BE49-F238E27FC236}">
                <a16:creationId xmlns:a16="http://schemas.microsoft.com/office/drawing/2014/main" id="{CF55871E-6FB5-40F6-AD5A-BA23411A9AF3}"/>
              </a:ext>
            </a:extLst>
          </p:cNvPr>
          <p:cNvPicPr>
            <a:picLocks noChangeAspect="1"/>
          </p:cNvPicPr>
          <p:nvPr/>
        </p:nvPicPr>
        <p:blipFill>
          <a:blip r:embed="rId3"/>
          <a:stretch>
            <a:fillRect/>
          </a:stretch>
        </p:blipFill>
        <p:spPr>
          <a:xfrm>
            <a:off x="411808" y="702014"/>
            <a:ext cx="8937579" cy="6057706"/>
          </a:xfrm>
          <a:prstGeom prst="rect">
            <a:avLst/>
          </a:prstGeom>
        </p:spPr>
      </p:pic>
      <p:sp>
        <p:nvSpPr>
          <p:cNvPr id="7" name="Ellips 6">
            <a:extLst>
              <a:ext uri="{FF2B5EF4-FFF2-40B4-BE49-F238E27FC236}">
                <a16:creationId xmlns:a16="http://schemas.microsoft.com/office/drawing/2014/main" id="{631B6B87-259B-4617-B183-8B1C669F60EF}"/>
              </a:ext>
            </a:extLst>
          </p:cNvPr>
          <p:cNvSpPr/>
          <p:nvPr/>
        </p:nvSpPr>
        <p:spPr>
          <a:xfrm>
            <a:off x="6807999" y="2949452"/>
            <a:ext cx="1075903" cy="266068"/>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latshållare för innehåll 7">
            <a:extLst>
              <a:ext uri="{FF2B5EF4-FFF2-40B4-BE49-F238E27FC236}">
                <a16:creationId xmlns:a16="http://schemas.microsoft.com/office/drawing/2014/main" id="{06CE2674-3FF4-4CD1-BBCC-DE6A480E4A67}"/>
              </a:ext>
            </a:extLst>
          </p:cNvPr>
          <p:cNvSpPr txBox="1">
            <a:spLocks/>
          </p:cNvSpPr>
          <p:nvPr/>
        </p:nvSpPr>
        <p:spPr>
          <a:xfrm>
            <a:off x="6199251" y="1367650"/>
            <a:ext cx="2293401" cy="985273"/>
          </a:xfrm>
          <a:prstGeom prst="wedgeEllipseCallout">
            <a:avLst>
              <a:gd name="adj1" fmla="val -1689"/>
              <a:gd name="adj2" fmla="val 96431"/>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Här bjuder du in din handledare</a:t>
            </a:r>
            <a:endParaRPr kumimoji="0" lang="sv-SE" sz="1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endParaRPr>
          </a:p>
        </p:txBody>
      </p:sp>
      <p:sp>
        <p:nvSpPr>
          <p:cNvPr id="9" name="Ellips 8">
            <a:extLst>
              <a:ext uri="{FF2B5EF4-FFF2-40B4-BE49-F238E27FC236}">
                <a16:creationId xmlns:a16="http://schemas.microsoft.com/office/drawing/2014/main" id="{87B74B25-4090-4417-A469-27E3861DB0E8}"/>
              </a:ext>
            </a:extLst>
          </p:cNvPr>
          <p:cNvSpPr/>
          <p:nvPr/>
        </p:nvSpPr>
        <p:spPr>
          <a:xfrm>
            <a:off x="5483254" y="4122301"/>
            <a:ext cx="1150455" cy="460450"/>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latshållare för innehåll 7">
            <a:extLst>
              <a:ext uri="{FF2B5EF4-FFF2-40B4-BE49-F238E27FC236}">
                <a16:creationId xmlns:a16="http://schemas.microsoft.com/office/drawing/2014/main" id="{398B9F53-44F1-4A3A-8E08-CF2BD82AB074}"/>
              </a:ext>
            </a:extLst>
          </p:cNvPr>
          <p:cNvSpPr txBox="1">
            <a:spLocks/>
          </p:cNvSpPr>
          <p:nvPr/>
        </p:nvSpPr>
        <p:spPr>
          <a:xfrm>
            <a:off x="7442813" y="3332286"/>
            <a:ext cx="2940436" cy="1209301"/>
          </a:xfrm>
          <a:prstGeom prst="wedgeEllipseCallout">
            <a:avLst>
              <a:gd name="adj1" fmla="val -66904"/>
              <a:gd name="adj2" fmla="val 31509"/>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Om du saknar VFU-handledare, kontakta skolans kontaktperson!</a:t>
            </a:r>
            <a:endParaRPr kumimoji="0" lang="sv-SE" sz="1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endParaRPr>
          </a:p>
        </p:txBody>
      </p:sp>
      <p:sp>
        <p:nvSpPr>
          <p:cNvPr id="11" name="Ellips 10">
            <a:extLst>
              <a:ext uri="{FF2B5EF4-FFF2-40B4-BE49-F238E27FC236}">
                <a16:creationId xmlns:a16="http://schemas.microsoft.com/office/drawing/2014/main" id="{5DC0F208-43FE-479F-83D2-A916C79C76AD}"/>
              </a:ext>
            </a:extLst>
          </p:cNvPr>
          <p:cNvSpPr/>
          <p:nvPr/>
        </p:nvSpPr>
        <p:spPr>
          <a:xfrm>
            <a:off x="1800226" y="5955224"/>
            <a:ext cx="2560760" cy="655855"/>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latshållare för innehåll 7">
            <a:extLst>
              <a:ext uri="{FF2B5EF4-FFF2-40B4-BE49-F238E27FC236}">
                <a16:creationId xmlns:a16="http://schemas.microsoft.com/office/drawing/2014/main" id="{EB69A401-1C71-4282-AE5A-0B2870E6019D}"/>
              </a:ext>
            </a:extLst>
          </p:cNvPr>
          <p:cNvSpPr txBox="1">
            <a:spLocks/>
          </p:cNvSpPr>
          <p:nvPr/>
        </p:nvSpPr>
        <p:spPr>
          <a:xfrm>
            <a:off x="6560285" y="5286436"/>
            <a:ext cx="3172093" cy="1114831"/>
          </a:xfrm>
          <a:prstGeom prst="wedgeEllipseCallout">
            <a:avLst>
              <a:gd name="adj1" fmla="val -116367"/>
              <a:gd name="adj2" fmla="val 37670"/>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Gör en bytesansökan om du önskar ansöka om byte till </a:t>
            </a:r>
            <a:r>
              <a:rPr kumimoji="0" lang="sv-SE" sz="1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rPr>
              <a:t>annan kommun</a:t>
            </a:r>
          </a:p>
        </p:txBody>
      </p:sp>
      <p:sp>
        <p:nvSpPr>
          <p:cNvPr id="13" name="Platshållare för innehåll 7">
            <a:extLst>
              <a:ext uri="{FF2B5EF4-FFF2-40B4-BE49-F238E27FC236}">
                <a16:creationId xmlns:a16="http://schemas.microsoft.com/office/drawing/2014/main" id="{69155D08-471D-41EA-B109-106CE4F03494}"/>
              </a:ext>
            </a:extLst>
          </p:cNvPr>
          <p:cNvSpPr txBox="1">
            <a:spLocks/>
          </p:cNvSpPr>
          <p:nvPr/>
        </p:nvSpPr>
        <p:spPr>
          <a:xfrm>
            <a:off x="158652" y="1081992"/>
            <a:ext cx="1770574" cy="714825"/>
          </a:xfrm>
          <a:prstGeom prst="wedgeEllipseCallout">
            <a:avLst>
              <a:gd name="adj1" fmla="val 1839"/>
              <a:gd name="adj2" fmla="val 84571"/>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Här visas din placering</a:t>
            </a:r>
            <a:endParaRPr kumimoji="0" lang="sv-SE" sz="1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endParaRPr>
          </a:p>
        </p:txBody>
      </p:sp>
      <p:sp>
        <p:nvSpPr>
          <p:cNvPr id="14" name="Ellips 13">
            <a:extLst>
              <a:ext uri="{FF2B5EF4-FFF2-40B4-BE49-F238E27FC236}">
                <a16:creationId xmlns:a16="http://schemas.microsoft.com/office/drawing/2014/main" id="{86520AC4-026F-48F4-A9E3-3B77E4F40937}"/>
              </a:ext>
            </a:extLst>
          </p:cNvPr>
          <p:cNvSpPr/>
          <p:nvPr/>
        </p:nvSpPr>
        <p:spPr>
          <a:xfrm>
            <a:off x="258642" y="2028576"/>
            <a:ext cx="1416478" cy="250281"/>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4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3" name="Rubrik 1"/>
          <p:cNvSpPr txBox="1">
            <a:spLocks/>
          </p:cNvSpPr>
          <p:nvPr/>
        </p:nvSpPr>
        <p:spPr>
          <a:xfrm>
            <a:off x="609888" y="505817"/>
            <a:ext cx="9271894" cy="118780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Tilldela din handledare VFU-rapporten vid varje ny VFU-kurs (dock ej under VFU X =introduktionsveckan)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VFU-rapport är det bedömningsunderlag (dvs närvarorapportering samt bedömning) som din handledare fyller i och slutligen publicerar när du varit ute på din VFU-period.</a:t>
            </a:r>
          </a:p>
        </p:txBody>
      </p:sp>
      <p:pic>
        <p:nvPicPr>
          <p:cNvPr id="5" name="Picture 2" descr="C:\Users\naro4019\AppData\Local\Temp\SNAGHTML10094c3c.PNG">
            <a:extLst>
              <a:ext uri="{FF2B5EF4-FFF2-40B4-BE49-F238E27FC236}">
                <a16:creationId xmlns:a16="http://schemas.microsoft.com/office/drawing/2014/main" id="{715590B8-FFEA-424A-A0DA-BD4DCEFB7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81" y="1966847"/>
            <a:ext cx="10138869" cy="2631530"/>
          </a:xfrm>
          <a:prstGeom prst="rect">
            <a:avLst/>
          </a:prstGeom>
          <a:noFill/>
          <a:extLst>
            <a:ext uri="{909E8E84-426E-40DD-AFC4-6F175D3DCCD1}">
              <a14:hiddenFill xmlns:a14="http://schemas.microsoft.com/office/drawing/2010/main">
                <a:solidFill>
                  <a:srgbClr val="FFFFFF"/>
                </a:solidFill>
              </a14:hiddenFill>
            </a:ext>
          </a:extLst>
        </p:spPr>
      </p:pic>
      <p:sp>
        <p:nvSpPr>
          <p:cNvPr id="7" name="Ellips 6">
            <a:extLst>
              <a:ext uri="{FF2B5EF4-FFF2-40B4-BE49-F238E27FC236}">
                <a16:creationId xmlns:a16="http://schemas.microsoft.com/office/drawing/2014/main" id="{5EABAED6-82B9-41D2-83F6-86C5FCA06B22}"/>
              </a:ext>
            </a:extLst>
          </p:cNvPr>
          <p:cNvSpPr/>
          <p:nvPr/>
        </p:nvSpPr>
        <p:spPr>
          <a:xfrm>
            <a:off x="609888" y="3701107"/>
            <a:ext cx="1605773" cy="420192"/>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latshållare för innehåll 7">
            <a:extLst>
              <a:ext uri="{FF2B5EF4-FFF2-40B4-BE49-F238E27FC236}">
                <a16:creationId xmlns:a16="http://schemas.microsoft.com/office/drawing/2014/main" id="{F60739ED-188B-4603-9802-AEB6660B58DC}"/>
              </a:ext>
            </a:extLst>
          </p:cNvPr>
          <p:cNvSpPr txBox="1">
            <a:spLocks/>
          </p:cNvSpPr>
          <p:nvPr/>
        </p:nvSpPr>
        <p:spPr>
          <a:xfrm>
            <a:off x="5688115" y="2095499"/>
            <a:ext cx="3827360" cy="2309011"/>
          </a:xfrm>
          <a:prstGeom prst="wedgeEllipseCallout">
            <a:avLst>
              <a:gd name="adj1" fmla="val -140813"/>
              <a:gd name="adj2" fmla="val 28765"/>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OBS! Handledare ska inte tilldelas någon VFU-rapport under introduktionsveckan</a:t>
            </a:r>
          </a:p>
        </p:txBody>
      </p:sp>
    </p:spTree>
    <p:extLst>
      <p:ext uri="{BB962C8B-B14F-4D97-AF65-F5344CB8AC3E}">
        <p14:creationId xmlns:p14="http://schemas.microsoft.com/office/powerpoint/2010/main" val="270423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206AAD7D-19D4-0648-A01A-B263F3129C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5" name="Rektangel 4">
            <a:extLst>
              <a:ext uri="{FF2B5EF4-FFF2-40B4-BE49-F238E27FC236}">
                <a16:creationId xmlns:a16="http://schemas.microsoft.com/office/drawing/2014/main" id="{35BED7D2-0E40-424D-B23A-E4654344D922}"/>
              </a:ext>
            </a:extLst>
          </p:cNvPr>
          <p:cNvSpPr/>
          <p:nvPr/>
        </p:nvSpPr>
        <p:spPr>
          <a:xfrm>
            <a:off x="2300477" y="3180835"/>
            <a:ext cx="6261354" cy="13388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50" b="0" i="0" u="none" strike="noStrike" kern="1200" cap="none" spc="0" normalizeH="0" baseline="0" noProof="0" dirty="0">
                <a:ln>
                  <a:noFill/>
                </a:ln>
                <a:solidFill>
                  <a:prstClr val="white"/>
                </a:solidFill>
                <a:effectLst/>
                <a:uLnTx/>
                <a:uFillTx/>
                <a:latin typeface="TheSansB W7 Bold" panose="020B0802050302020203" pitchFamily="34" charset="0"/>
                <a:ea typeface="+mn-ea"/>
                <a:cs typeface="+mn-cs"/>
              </a:rPr>
              <a:t>Behöver du eller din handledare support?</a:t>
            </a:r>
            <a:endParaRPr kumimoji="0" lang="sv-SE" sz="4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lödesschema: Process 5">
            <a:extLst>
              <a:ext uri="{FF2B5EF4-FFF2-40B4-BE49-F238E27FC236}">
                <a16:creationId xmlns:a16="http://schemas.microsoft.com/office/drawing/2014/main" id="{3CA63574-A41D-4799-A8C6-532EFBE99FAA}"/>
              </a:ext>
            </a:extLst>
          </p:cNvPr>
          <p:cNvSpPr/>
          <p:nvPr/>
        </p:nvSpPr>
        <p:spPr>
          <a:xfrm>
            <a:off x="2300477" y="4724983"/>
            <a:ext cx="6261354" cy="706374"/>
          </a:xfrm>
          <a:prstGeom prst="flowChartProcess">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700" b="0" i="0" u="none" strike="noStrike" kern="1200" cap="none" spc="0" normalizeH="0" baseline="0" noProof="0" dirty="0">
                <a:ln>
                  <a:noFill/>
                </a:ln>
                <a:solidFill>
                  <a:prstClr val="white"/>
                </a:solidFill>
                <a:effectLst/>
                <a:uLnTx/>
                <a:uFillTx/>
                <a:latin typeface="TheSansB W4 SemiLight" panose="020B0402050302020203" pitchFamily="34" charset="0"/>
                <a:ea typeface="+mn-ea"/>
                <a:cs typeface="+mn-cs"/>
              </a:rPr>
              <a:t>portfoljvfu@mau.se</a:t>
            </a:r>
          </a:p>
        </p:txBody>
      </p:sp>
      <p:sp>
        <p:nvSpPr>
          <p:cNvPr id="7" name="Rektangel 6">
            <a:extLst>
              <a:ext uri="{FF2B5EF4-FFF2-40B4-BE49-F238E27FC236}">
                <a16:creationId xmlns:a16="http://schemas.microsoft.com/office/drawing/2014/main" id="{8F86122A-0B46-4584-AB91-0F20C578911E}"/>
              </a:ext>
            </a:extLst>
          </p:cNvPr>
          <p:cNvSpPr/>
          <p:nvPr/>
        </p:nvSpPr>
        <p:spPr>
          <a:xfrm>
            <a:off x="1352061" y="667191"/>
            <a:ext cx="9534769"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prstClr val="white"/>
                </a:solidFill>
                <a:effectLst/>
                <a:uLnTx/>
                <a:uFillTx/>
                <a:latin typeface="TheSansB W7 Bold" panose="020B0802050302020203" pitchFamily="34" charset="0"/>
                <a:ea typeface="+mn-ea"/>
                <a:cs typeface="+mn-cs"/>
              </a:rPr>
              <a:t>Har du frågor om VFU-portföljen kan du hitta dina svar på </a:t>
            </a:r>
            <a:r>
              <a:rPr kumimoji="0" lang="sv-SE" sz="3600" b="0" i="1" u="none" strike="noStrike" kern="1200" cap="none" spc="0" normalizeH="0" baseline="0" noProof="0" dirty="0">
                <a:ln>
                  <a:noFill/>
                </a:ln>
                <a:solidFill>
                  <a:prstClr val="white"/>
                </a:solidFill>
                <a:effectLst/>
                <a:uLnTx/>
                <a:uFillTx/>
                <a:latin typeface="TheSansB W7 Bold" panose="020B0802050302020203" pitchFamily="34" charset="0"/>
                <a:ea typeface="+mn-ea"/>
                <a:cs typeface="+mn-cs"/>
              </a:rPr>
              <a:t>Vanliga frågor &amp; svar </a:t>
            </a:r>
            <a:r>
              <a:rPr kumimoji="0" lang="sv-SE" sz="3600" b="0" i="0" u="none" strike="noStrike" kern="1200" cap="none" spc="0" normalizeH="0" baseline="0" noProof="0" dirty="0">
                <a:ln>
                  <a:noFill/>
                </a:ln>
                <a:solidFill>
                  <a:prstClr val="white"/>
                </a:solidFill>
                <a:effectLst/>
                <a:uLnTx/>
                <a:uFillTx/>
                <a:latin typeface="TheSansB W7 Bold" panose="020B0802050302020203" pitchFamily="34" charset="0"/>
                <a:ea typeface="+mn-ea"/>
                <a:cs typeface="+mn-cs"/>
              </a:rPr>
              <a:t>på inloggningssidan </a:t>
            </a:r>
            <a:r>
              <a:rPr kumimoji="0" lang="sv-SE" sz="3600" b="0" i="0" u="none" strike="noStrike" kern="1200" cap="none" spc="0" normalizeH="0" baseline="0" noProof="0" dirty="0">
                <a:ln>
                  <a:noFill/>
                </a:ln>
                <a:solidFill>
                  <a:prstClr val="white"/>
                </a:solidFill>
                <a:effectLst/>
                <a:uLnTx/>
                <a:uFillTx/>
                <a:latin typeface="TheSansB W7 Bold" panose="020B0802050302020203" pitchFamily="34" charset="0"/>
                <a:ea typeface="+mn-ea"/>
                <a:cs typeface="+mn-cs"/>
                <a:hlinkClick r:id="rId3"/>
              </a:rPr>
              <a:t>https://vfusyd.su.se/</a:t>
            </a:r>
            <a:r>
              <a:rPr kumimoji="0" lang="sv-SE" sz="3600" b="0" i="0" u="none" strike="noStrike" kern="1200" cap="none" spc="0" normalizeH="0" baseline="0" noProof="0" dirty="0">
                <a:ln>
                  <a:noFill/>
                </a:ln>
                <a:solidFill>
                  <a:prstClr val="white"/>
                </a:solidFill>
                <a:effectLst/>
                <a:uLnTx/>
                <a:uFillTx/>
                <a:latin typeface="TheSansB W7 Bold" panose="020B0802050302020203" pitchFamily="34" charset="0"/>
                <a:ea typeface="+mn-ea"/>
                <a:cs typeface="+mn-cs"/>
              </a:rPr>
              <a:t> </a:t>
            </a:r>
            <a:endParaRPr kumimoji="0" lang="sv-S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5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35F68B-9A9A-8BC4-8A42-6C740C6FEBD3}"/>
              </a:ext>
            </a:extLst>
          </p:cNvPr>
          <p:cNvSpPr/>
          <p:nvPr/>
        </p:nvSpPr>
        <p:spPr>
          <a:xfrm>
            <a:off x="1365035" y="390835"/>
            <a:ext cx="9687280" cy="861496"/>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Fokusområde under introduktionsveckan</a:t>
            </a:r>
          </a:p>
        </p:txBody>
      </p:sp>
      <p:sp>
        <p:nvSpPr>
          <p:cNvPr id="6" name="textruta 5">
            <a:extLst>
              <a:ext uri="{FF2B5EF4-FFF2-40B4-BE49-F238E27FC236}">
                <a16:creationId xmlns:a16="http://schemas.microsoft.com/office/drawing/2014/main" id="{00176BFE-A405-14E4-E541-14908C36A275}"/>
              </a:ext>
            </a:extLst>
          </p:cNvPr>
          <p:cNvSpPr txBox="1"/>
          <p:nvPr/>
        </p:nvSpPr>
        <p:spPr>
          <a:xfrm>
            <a:off x="513854" y="1397384"/>
            <a:ext cx="11181959" cy="5632311"/>
          </a:xfrm>
          <a:prstGeom prst="rect">
            <a:avLst/>
          </a:prstGeom>
          <a:noFill/>
        </p:spPr>
        <p:txBody>
          <a:bodyPr wrap="square" rtlCol="0">
            <a:spAutoFit/>
          </a:bodyPr>
          <a:lstStyle/>
          <a:p>
            <a:r>
              <a:rPr lang="sv-SE" sz="1800" dirty="0"/>
              <a:t>Förskolor du mött eller kommer att möta kan se mycket olika ut, dels beroende på fysiska miljön, men också utifrån hur verksamheten bedrivs och organiseras.</a:t>
            </a:r>
          </a:p>
          <a:p>
            <a:endParaRPr lang="sv-SE" sz="1800" dirty="0"/>
          </a:p>
          <a:p>
            <a:r>
              <a:rPr lang="sv-SE" sz="1800" b="1" dirty="0"/>
              <a:t>Fokus under introduktionsveckan är att observera hur verksamheten på din VFU- förskola är organiserad. </a:t>
            </a:r>
            <a:endParaRPr lang="sv-SE" sz="1800" dirty="0"/>
          </a:p>
          <a:p>
            <a:r>
              <a:rPr lang="sv-SE" sz="1800" b="1" dirty="0"/>
              <a:t>Lek</a:t>
            </a:r>
          </a:p>
          <a:p>
            <a:r>
              <a:rPr lang="sv-SE" sz="1800" dirty="0"/>
              <a:t>(Vad leker barnen med? Vilka leker barnen med? När finns det utrymme för barns egen lek? Hur närmar sig de vuxna barnens lek?)</a:t>
            </a:r>
          </a:p>
          <a:p>
            <a:r>
              <a:rPr lang="sv-SE" b="1" dirty="0"/>
              <a:t>Omsorg</a:t>
            </a:r>
          </a:p>
          <a:p>
            <a:r>
              <a:rPr lang="sv-SE" dirty="0"/>
              <a:t>(</a:t>
            </a:r>
            <a:r>
              <a:rPr lang="sv-SE" dirty="0">
                <a:latin typeface="Calibri" panose="020F0502020204030204" pitchFamily="34" charset="0"/>
              </a:rPr>
              <a:t>H</a:t>
            </a:r>
            <a:r>
              <a:rPr lang="sv-SE" dirty="0">
                <a:latin typeface="Calibri" panose="020F0502020204030204" pitchFamily="34" charset="0"/>
                <a:ea typeface="Calibri" panose="020F0502020204030204" pitchFamily="34" charset="0"/>
              </a:rPr>
              <a:t>ur synliggörs omsorgen, </a:t>
            </a:r>
            <a:r>
              <a:rPr lang="sv-SE" sz="1800" dirty="0">
                <a:effectLst/>
                <a:latin typeface="Calibri" panose="020F0502020204030204" pitchFamily="34" charset="0"/>
                <a:ea typeface="Calibri" panose="020F0502020204030204" pitchFamily="34" charset="0"/>
              </a:rPr>
              <a:t>dvs </a:t>
            </a:r>
            <a:r>
              <a:rPr lang="sv-SE" dirty="0">
                <a:latin typeface="Calibri" panose="020F0502020204030204" pitchFamily="34" charset="0"/>
                <a:ea typeface="Calibri" panose="020F0502020204030204" pitchFamily="34" charset="0"/>
              </a:rPr>
              <a:t>hur ser man att </a:t>
            </a:r>
            <a:r>
              <a:rPr lang="sv-SE" sz="1800" dirty="0">
                <a:effectLst/>
                <a:latin typeface="Calibri" panose="020F0502020204030204" pitchFamily="34" charset="0"/>
                <a:ea typeface="Calibri" panose="020F0502020204030204" pitchFamily="34" charset="0"/>
              </a:rPr>
              <a:t>omsorgen är en viktig del av förskolans verksamhet/ i förskolans utbildning? I vilka delar/ moment ser man det tydligast och på vilket sätt?)</a:t>
            </a:r>
          </a:p>
          <a:p>
            <a:r>
              <a:rPr lang="sv-SE" b="1"/>
              <a:t>Undervisning</a:t>
            </a:r>
            <a:endParaRPr lang="sv-SE" b="1" dirty="0"/>
          </a:p>
          <a:p>
            <a:r>
              <a:rPr lang="sv-SE" sz="1800" dirty="0"/>
              <a:t>(Var och när bedrivs den planerade undervisningen? </a:t>
            </a:r>
            <a:r>
              <a:rPr lang="sv-SE" dirty="0"/>
              <a:t>Hur kommer den planerade undervisning till uttryck i barnens lek? Var och n</a:t>
            </a:r>
            <a:r>
              <a:rPr lang="sv-SE" sz="1800" dirty="0"/>
              <a:t>är sker spontan undervisning? Hur synliggörs/uppmärksammas/kommuniceras den spontana undervisningen?)</a:t>
            </a:r>
          </a:p>
          <a:p>
            <a:endParaRPr lang="sv-SE" sz="1800" dirty="0"/>
          </a:p>
          <a:p>
            <a:r>
              <a:rPr lang="sv-SE" sz="1800" b="1" dirty="0"/>
              <a:t>Ta med dig dina observationer till vår träff sista fredagen i VFU perioden</a:t>
            </a:r>
            <a:r>
              <a:rPr lang="sv-SE" sz="1800" dirty="0"/>
              <a:t>, då vi träffas och diskuterar kring det ni kommit fram till utifrån frågeställningarna: </a:t>
            </a:r>
          </a:p>
          <a:p>
            <a:pPr marL="285750" indent="-285750">
              <a:buFont typeface="Arial" panose="020B0604020202020204" pitchFamily="34" charset="0"/>
              <a:buChar char="•"/>
            </a:pPr>
            <a:r>
              <a:rPr lang="sv-SE" sz="1800" dirty="0"/>
              <a:t>Vad kan vi se för likheter/olikheter på förskolorna?</a:t>
            </a:r>
          </a:p>
          <a:p>
            <a:pPr marL="285750" indent="-285750">
              <a:buFont typeface="Arial" panose="020B0604020202020204" pitchFamily="34" charset="0"/>
              <a:buChar char="•"/>
            </a:pPr>
            <a:r>
              <a:rPr lang="sv-SE" sz="1800" dirty="0"/>
              <a:t>Och vad kan det i så fall bero på?</a:t>
            </a:r>
          </a:p>
          <a:p>
            <a:endParaRPr lang="sv-SE" dirty="0"/>
          </a:p>
        </p:txBody>
      </p:sp>
      <p:pic>
        <p:nvPicPr>
          <p:cNvPr id="2" name="Bildobjekt 1" descr="En bild som visar mat, tecken&#10;&#10;Automatiskt genererad beskrivning">
            <a:extLst>
              <a:ext uri="{FF2B5EF4-FFF2-40B4-BE49-F238E27FC236}">
                <a16:creationId xmlns:a16="http://schemas.microsoft.com/office/drawing/2014/main" id="{07797FE4-00E9-DC99-55D5-29D91314C9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2955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D834AD9-D3F6-4EA9-6CB1-15221763D44A}"/>
              </a:ext>
            </a:extLst>
          </p:cNvPr>
          <p:cNvSpPr>
            <a:spLocks noGrp="1"/>
          </p:cNvSpPr>
          <p:nvPr>
            <p:ph idx="1"/>
          </p:nvPr>
        </p:nvSpPr>
        <p:spPr>
          <a:xfrm>
            <a:off x="413327" y="1834862"/>
            <a:ext cx="5682673" cy="4351338"/>
          </a:xfrm>
        </p:spPr>
        <p:txBody>
          <a:bodyPr>
            <a:normAutofit lnSpcReduction="10000"/>
          </a:bodyPr>
          <a:lstStyle/>
          <a:p>
            <a:pPr marL="0" indent="0">
              <a:buNone/>
            </a:pPr>
            <a:r>
              <a:rPr lang="sv-SE" sz="2400" b="1" u="sng" dirty="0">
                <a:effectLst/>
                <a:latin typeface="Calibri" panose="020F0502020204030204" pitchFamily="34" charset="0"/>
                <a:ea typeface="Calibri" panose="020F0502020204030204" pitchFamily="34" charset="0"/>
                <a:cs typeface="Times New Roman" panose="02020603050405020304" pitchFamily="18" charset="0"/>
              </a:rPr>
              <a:t>Kl. 9.15 - 12</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G8:246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Max + Hanan </a:t>
            </a:r>
            <a:r>
              <a:rPr lang="sv-SE" sz="1800" dirty="0">
                <a:effectLst/>
                <a:latin typeface="Calibri" panose="020F0502020204030204" pitchFamily="34" charset="0"/>
                <a:ea typeface="Calibri" panose="020F0502020204030204" pitchFamily="34" charset="0"/>
                <a:cs typeface="Times New Roman" panose="02020603050405020304" pitchFamily="18" charset="0"/>
              </a:rPr>
              <a:t>– Basgrupp C - Gul + Grön + Orange  </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G8:255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Anna V + Suzanne </a:t>
            </a:r>
            <a:r>
              <a:rPr lang="sv-SE" sz="1800" dirty="0">
                <a:effectLst/>
                <a:latin typeface="Calibri" panose="020F0502020204030204" pitchFamily="34" charset="0"/>
                <a:ea typeface="Calibri" panose="020F0502020204030204" pitchFamily="34" charset="0"/>
                <a:cs typeface="Times New Roman" panose="02020603050405020304" pitchFamily="18" charset="0"/>
              </a:rPr>
              <a:t>- Basgrupp C - Lila och Beige</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G8:260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Zenada</a:t>
            </a:r>
            <a:r>
              <a:rPr lang="sv-SE" sz="1800" dirty="0">
                <a:effectLst/>
                <a:latin typeface="Calibri" panose="020F0502020204030204" pitchFamily="34" charset="0"/>
                <a:ea typeface="Calibri" panose="020F0502020204030204" pitchFamily="34" charset="0"/>
                <a:cs typeface="Times New Roman" panose="02020603050405020304" pitchFamily="18" charset="0"/>
              </a:rPr>
              <a:t> – Basgrupp B – Gul + Grön</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G8:262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Markus</a:t>
            </a:r>
            <a:r>
              <a:rPr lang="sv-SE" sz="1800" dirty="0">
                <a:effectLst/>
                <a:latin typeface="Calibri" panose="020F0502020204030204" pitchFamily="34" charset="0"/>
                <a:ea typeface="Calibri" panose="020F0502020204030204" pitchFamily="34" charset="0"/>
                <a:cs typeface="Times New Roman" panose="02020603050405020304" pitchFamily="18" charset="0"/>
              </a:rPr>
              <a:t>  – Basgrupp B – Orange + Lila</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G8:265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Dorota</a:t>
            </a:r>
            <a:r>
              <a:rPr lang="sv-SE" sz="1800" dirty="0">
                <a:effectLst/>
                <a:latin typeface="Calibri" panose="020F0502020204030204" pitchFamily="34" charset="0"/>
                <a:ea typeface="Calibri" panose="020F0502020204030204" pitchFamily="34" charset="0"/>
                <a:cs typeface="Times New Roman" panose="02020603050405020304" pitchFamily="18" charset="0"/>
              </a:rPr>
              <a:t> – Basgrupp B – Beige + Basgrupp A – Grön </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NI: A0614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Sirkka</a:t>
            </a:r>
            <a:r>
              <a:rPr lang="sv-SE" sz="1800" dirty="0">
                <a:effectLst/>
                <a:latin typeface="Calibri" panose="020F0502020204030204" pitchFamily="34" charset="0"/>
                <a:ea typeface="Calibri" panose="020F0502020204030204" pitchFamily="34" charset="0"/>
                <a:cs typeface="Times New Roman" panose="02020603050405020304" pitchFamily="18" charset="0"/>
              </a:rPr>
              <a:t> – Basgrupp A – Gul och Beige</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OR: B230a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Lisa + Rebecka  </a:t>
            </a:r>
            <a:r>
              <a:rPr lang="sv-SE" sz="1800" dirty="0">
                <a:effectLst/>
                <a:latin typeface="Calibri" panose="020F0502020204030204" pitchFamily="34" charset="0"/>
                <a:ea typeface="Calibri" panose="020F0502020204030204" pitchFamily="34" charset="0"/>
                <a:cs typeface="Times New Roman" panose="02020603050405020304" pitchFamily="18" charset="0"/>
              </a:rPr>
              <a:t>– Basgrupp A – lila + orange</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OR: B422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Ann + Malin B Ellström </a:t>
            </a:r>
            <a:r>
              <a:rPr lang="sv-SE" sz="1800" dirty="0">
                <a:effectLst/>
                <a:latin typeface="Calibri" panose="020F0502020204030204" pitchFamily="34" charset="0"/>
                <a:ea typeface="Calibri" panose="020F0502020204030204" pitchFamily="34" charset="0"/>
                <a:cs typeface="Times New Roman" panose="02020603050405020304" pitchFamily="18" charset="0"/>
              </a:rPr>
              <a:t>– Halva musikprofilen</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OR: C232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Jenny</a:t>
            </a:r>
            <a:r>
              <a:rPr lang="sv-SE" sz="1800" dirty="0">
                <a:effectLst/>
                <a:latin typeface="Calibri" panose="020F0502020204030204" pitchFamily="34" charset="0"/>
                <a:ea typeface="Calibri" panose="020F0502020204030204" pitchFamily="34" charset="0"/>
                <a:cs typeface="Times New Roman" panose="02020603050405020304" pitchFamily="18" charset="0"/>
              </a:rPr>
              <a:t> – </a:t>
            </a:r>
            <a:r>
              <a:rPr lang="sv-SE" sz="1800">
                <a:effectLst/>
                <a:latin typeface="Calibri" panose="020F0502020204030204" pitchFamily="34" charset="0"/>
                <a:ea typeface="Calibri" panose="020F0502020204030204" pitchFamily="34" charset="0"/>
                <a:cs typeface="Times New Roman" panose="02020603050405020304" pitchFamily="18" charset="0"/>
              </a:rPr>
              <a:t>Basgrupp D – </a:t>
            </a:r>
            <a:r>
              <a:rPr lang="sv-SE" sz="1800" dirty="0">
                <a:effectLst/>
                <a:latin typeface="Calibri" panose="020F0502020204030204" pitchFamily="34" charset="0"/>
                <a:ea typeface="Calibri" panose="020F0502020204030204" pitchFamily="34" charset="0"/>
                <a:cs typeface="Times New Roman" panose="02020603050405020304" pitchFamily="18" charset="0"/>
              </a:rPr>
              <a:t>Gul + Grön</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OR: E336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Åsa S </a:t>
            </a:r>
            <a:r>
              <a:rPr lang="sv-SE" sz="1800" dirty="0">
                <a:effectLst/>
                <a:latin typeface="Calibri" panose="020F0502020204030204" pitchFamily="34" charset="0"/>
                <a:ea typeface="Calibri" panose="020F0502020204030204" pitchFamily="34" charset="0"/>
                <a:cs typeface="Times New Roman" panose="02020603050405020304" pitchFamily="18" charset="0"/>
              </a:rPr>
              <a:t>– Halva musikprofilen </a:t>
            </a: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OR: E477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Rehan</a:t>
            </a:r>
            <a:r>
              <a:rPr lang="sv-SE" sz="1800" dirty="0">
                <a:effectLst/>
                <a:latin typeface="Calibri" panose="020F0502020204030204" pitchFamily="34" charset="0"/>
                <a:ea typeface="Calibri" panose="020F0502020204030204" pitchFamily="34" charset="0"/>
                <a:cs typeface="Times New Roman" panose="02020603050405020304" pitchFamily="18" charset="0"/>
              </a:rPr>
              <a:t> – Basgrupp E – Gul + Grön</a:t>
            </a:r>
          </a:p>
          <a:p>
            <a:pPr marL="0" indent="0">
              <a:buNone/>
            </a:pPr>
            <a:endParaRPr lang="sv-SE" dirty="0"/>
          </a:p>
        </p:txBody>
      </p:sp>
      <p:sp>
        <p:nvSpPr>
          <p:cNvPr id="4" name="Platshållare för innehåll 2">
            <a:extLst>
              <a:ext uri="{FF2B5EF4-FFF2-40B4-BE49-F238E27FC236}">
                <a16:creationId xmlns:a16="http://schemas.microsoft.com/office/drawing/2014/main" id="{9FC4BAE8-2034-BF0D-31FC-9271D8BBF7BB}"/>
              </a:ext>
            </a:extLst>
          </p:cNvPr>
          <p:cNvSpPr txBox="1">
            <a:spLocks/>
          </p:cNvSpPr>
          <p:nvPr/>
        </p:nvSpPr>
        <p:spPr>
          <a:xfrm>
            <a:off x="6232236" y="1834862"/>
            <a:ext cx="5350164"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400" b="1" u="sng">
                <a:latin typeface="Calibri" panose="020F0502020204030204" pitchFamily="34" charset="0"/>
                <a:ea typeface="Calibri" panose="020F0502020204030204" pitchFamily="34" charset="0"/>
                <a:cs typeface="Times New Roman" panose="02020603050405020304" pitchFamily="18" charset="0"/>
              </a:rPr>
              <a:t>Kl. 13.15 - 16</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G8: 246 </a:t>
            </a:r>
            <a:r>
              <a:rPr lang="sv-SE" sz="1800" b="1">
                <a:latin typeface="Calibri" panose="020F0502020204030204" pitchFamily="34" charset="0"/>
                <a:ea typeface="Calibri" panose="020F0502020204030204" pitchFamily="34" charset="0"/>
                <a:cs typeface="Times New Roman" panose="02020603050405020304" pitchFamily="18" charset="0"/>
              </a:rPr>
              <a:t>Marit</a:t>
            </a:r>
            <a:r>
              <a:rPr lang="sv-SE" sz="1800">
                <a:latin typeface="Calibri" panose="020F0502020204030204" pitchFamily="34" charset="0"/>
                <a:ea typeface="Calibri" panose="020F0502020204030204" pitchFamily="34" charset="0"/>
                <a:cs typeface="Times New Roman" panose="02020603050405020304" pitchFamily="18" charset="0"/>
              </a:rPr>
              <a:t> – Basgrupp D Orange + Lila</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G8: 252 </a:t>
            </a:r>
            <a:r>
              <a:rPr lang="sv-SE" sz="1800" b="1">
                <a:latin typeface="Calibri" panose="020F0502020204030204" pitchFamily="34" charset="0"/>
                <a:ea typeface="Calibri" panose="020F0502020204030204" pitchFamily="34" charset="0"/>
                <a:cs typeface="Times New Roman" panose="02020603050405020304" pitchFamily="18" charset="0"/>
              </a:rPr>
              <a:t>Charlotte</a:t>
            </a:r>
            <a:r>
              <a:rPr lang="sv-SE" sz="1800">
                <a:latin typeface="Calibri" panose="020F0502020204030204" pitchFamily="34" charset="0"/>
                <a:ea typeface="Calibri" panose="020F0502020204030204" pitchFamily="34" charset="0"/>
                <a:cs typeface="Times New Roman" panose="02020603050405020304" pitchFamily="18" charset="0"/>
              </a:rPr>
              <a:t> – Basgrupp E – Beige + Lila</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G8: 255 </a:t>
            </a:r>
            <a:r>
              <a:rPr lang="sv-SE" sz="1800" b="1">
                <a:latin typeface="Calibri" panose="020F0502020204030204" pitchFamily="34" charset="0"/>
                <a:ea typeface="Calibri" panose="020F0502020204030204" pitchFamily="34" charset="0"/>
                <a:cs typeface="Times New Roman" panose="02020603050405020304" pitchFamily="18" charset="0"/>
              </a:rPr>
              <a:t>Ingrid</a:t>
            </a:r>
            <a:r>
              <a:rPr lang="sv-SE" sz="1800">
                <a:latin typeface="Calibri" panose="020F0502020204030204" pitchFamily="34" charset="0"/>
                <a:ea typeface="Calibri" panose="020F0502020204030204" pitchFamily="34" charset="0"/>
                <a:cs typeface="Times New Roman" panose="02020603050405020304" pitchFamily="18" charset="0"/>
              </a:rPr>
              <a:t>  – Basgrupp F – Beige + Lila</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G8:260 </a:t>
            </a:r>
            <a:r>
              <a:rPr lang="sv-SE" sz="1800" b="1">
                <a:latin typeface="Calibri" panose="020F0502020204030204" pitchFamily="34" charset="0"/>
                <a:ea typeface="Calibri" panose="020F0502020204030204" pitchFamily="34" charset="0"/>
                <a:cs typeface="Times New Roman" panose="02020603050405020304" pitchFamily="18" charset="0"/>
              </a:rPr>
              <a:t>Gun </a:t>
            </a:r>
            <a:r>
              <a:rPr lang="sv-SE" sz="1800">
                <a:latin typeface="Calibri" panose="020F0502020204030204" pitchFamily="34" charset="0"/>
                <a:ea typeface="Calibri" panose="020F0502020204030204" pitchFamily="34" charset="0"/>
                <a:cs typeface="Times New Roman" panose="02020603050405020304" pitchFamily="18" charset="0"/>
              </a:rPr>
              <a:t>– Basgrupp F – Orange + Basgrupp G Orange</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G8:262 </a:t>
            </a:r>
            <a:r>
              <a:rPr lang="sv-SE" sz="1800" b="1">
                <a:latin typeface="Calibri" panose="020F0502020204030204" pitchFamily="34" charset="0"/>
                <a:ea typeface="Calibri" panose="020F0502020204030204" pitchFamily="34" charset="0"/>
                <a:cs typeface="Times New Roman" panose="02020603050405020304" pitchFamily="18" charset="0"/>
              </a:rPr>
              <a:t>Linda</a:t>
            </a:r>
            <a:r>
              <a:rPr lang="sv-SE" sz="1800">
                <a:latin typeface="Calibri" panose="020F0502020204030204" pitchFamily="34" charset="0"/>
                <a:ea typeface="Calibri" panose="020F0502020204030204" pitchFamily="34" charset="0"/>
                <a:cs typeface="Times New Roman" panose="02020603050405020304" pitchFamily="18" charset="0"/>
              </a:rPr>
              <a:t> – Basgrupp G – Beige + Lila</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G8:265 </a:t>
            </a:r>
            <a:r>
              <a:rPr lang="sv-SE" sz="1800" b="1">
                <a:latin typeface="Calibri" panose="020F0502020204030204" pitchFamily="34" charset="0"/>
                <a:ea typeface="Calibri" panose="020F0502020204030204" pitchFamily="34" charset="0"/>
                <a:cs typeface="Times New Roman" panose="02020603050405020304" pitchFamily="18" charset="0"/>
              </a:rPr>
              <a:t>Therese</a:t>
            </a:r>
            <a:r>
              <a:rPr lang="sv-SE" sz="1800">
                <a:latin typeface="Calibri" panose="020F0502020204030204" pitchFamily="34" charset="0"/>
                <a:ea typeface="Calibri" panose="020F0502020204030204" pitchFamily="34" charset="0"/>
                <a:cs typeface="Times New Roman" panose="02020603050405020304" pitchFamily="18" charset="0"/>
              </a:rPr>
              <a:t> – Basgrupp H – Gul + Beige</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NI: C0312 </a:t>
            </a:r>
            <a:r>
              <a:rPr lang="sv-SE" sz="1800" b="1">
                <a:latin typeface="Calibri" panose="020F0502020204030204" pitchFamily="34" charset="0"/>
                <a:ea typeface="Calibri" panose="020F0502020204030204" pitchFamily="34" charset="0"/>
                <a:cs typeface="Times New Roman" panose="02020603050405020304" pitchFamily="18" charset="0"/>
              </a:rPr>
              <a:t>Catrin</a:t>
            </a:r>
            <a:r>
              <a:rPr lang="sv-SE" sz="1800">
                <a:latin typeface="Calibri" panose="020F0502020204030204" pitchFamily="34" charset="0"/>
                <a:ea typeface="Calibri" panose="020F0502020204030204" pitchFamily="34" charset="0"/>
                <a:cs typeface="Times New Roman" panose="02020603050405020304" pitchFamily="18" charset="0"/>
              </a:rPr>
              <a:t> – Basgrupp H – Grön + Orange</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OR: B231a </a:t>
            </a:r>
            <a:r>
              <a:rPr lang="sv-SE" sz="1800" b="1">
                <a:latin typeface="Calibri" panose="020F0502020204030204" pitchFamily="34" charset="0"/>
                <a:ea typeface="Calibri" panose="020F0502020204030204" pitchFamily="34" charset="0"/>
                <a:cs typeface="Times New Roman" panose="02020603050405020304" pitchFamily="18" charset="0"/>
              </a:rPr>
              <a:t>Hoang</a:t>
            </a:r>
            <a:r>
              <a:rPr lang="sv-SE" sz="1800">
                <a:latin typeface="Calibri" panose="020F0502020204030204" pitchFamily="34" charset="0"/>
                <a:ea typeface="Calibri" panose="020F0502020204030204" pitchFamily="34" charset="0"/>
                <a:cs typeface="Times New Roman" panose="02020603050405020304" pitchFamily="18" charset="0"/>
              </a:rPr>
              <a:t> – Basgrupp H – Lila + Basgrupp I Gul</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OR: B422 </a:t>
            </a:r>
            <a:r>
              <a:rPr lang="sv-SE" sz="1800" b="1">
                <a:latin typeface="Calibri" panose="020F0502020204030204" pitchFamily="34" charset="0"/>
                <a:ea typeface="Calibri" panose="020F0502020204030204" pitchFamily="34" charset="0"/>
                <a:cs typeface="Times New Roman" panose="02020603050405020304" pitchFamily="18" charset="0"/>
              </a:rPr>
              <a:t>Karin</a:t>
            </a:r>
            <a:r>
              <a:rPr lang="sv-SE" sz="1800">
                <a:latin typeface="Calibri" panose="020F0502020204030204" pitchFamily="34" charset="0"/>
                <a:ea typeface="Calibri" panose="020F0502020204030204" pitchFamily="34" charset="0"/>
                <a:cs typeface="Times New Roman" panose="02020603050405020304" pitchFamily="18" charset="0"/>
              </a:rPr>
              <a:t> – Basgrupp I – Grön + Orange</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OR: C232 </a:t>
            </a:r>
            <a:r>
              <a:rPr lang="sv-SE" sz="1800" b="1">
                <a:latin typeface="Calibri" panose="020F0502020204030204" pitchFamily="34" charset="0"/>
                <a:ea typeface="Calibri" panose="020F0502020204030204" pitchFamily="34" charset="0"/>
                <a:cs typeface="Times New Roman" panose="02020603050405020304" pitchFamily="18" charset="0"/>
              </a:rPr>
              <a:t>Louise</a:t>
            </a:r>
            <a:r>
              <a:rPr lang="sv-SE" sz="1800">
                <a:latin typeface="Calibri" panose="020F0502020204030204" pitchFamily="34" charset="0"/>
                <a:ea typeface="Calibri" panose="020F0502020204030204" pitchFamily="34" charset="0"/>
                <a:cs typeface="Times New Roman" panose="02020603050405020304" pitchFamily="18" charset="0"/>
              </a:rPr>
              <a:t> – Basgrupp G - Gul och Grön</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OR: C477 </a:t>
            </a:r>
            <a:r>
              <a:rPr lang="sv-SE" sz="1800" b="1">
                <a:latin typeface="Calibri" panose="020F0502020204030204" pitchFamily="34" charset="0"/>
                <a:ea typeface="Calibri" panose="020F0502020204030204" pitchFamily="34" charset="0"/>
                <a:cs typeface="Times New Roman" panose="02020603050405020304" pitchFamily="18" charset="0"/>
              </a:rPr>
              <a:t>Yvonne</a:t>
            </a:r>
            <a:r>
              <a:rPr lang="sv-SE" sz="1800">
                <a:latin typeface="Calibri" panose="020F0502020204030204" pitchFamily="34" charset="0"/>
                <a:ea typeface="Calibri" panose="020F0502020204030204" pitchFamily="34" charset="0"/>
                <a:cs typeface="Times New Roman" panose="02020603050405020304" pitchFamily="18" charset="0"/>
              </a:rPr>
              <a:t> – Basgrupp I – Beige + Lila</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OR: E477 </a:t>
            </a:r>
            <a:r>
              <a:rPr lang="sv-SE" sz="1800" b="1">
                <a:latin typeface="Calibri" panose="020F0502020204030204" pitchFamily="34" charset="0"/>
                <a:ea typeface="Calibri" panose="020F0502020204030204" pitchFamily="34" charset="0"/>
                <a:cs typeface="Times New Roman" panose="02020603050405020304" pitchFamily="18" charset="0"/>
              </a:rPr>
              <a:t>Elisabeth</a:t>
            </a:r>
            <a:r>
              <a:rPr lang="sv-SE" sz="1800">
                <a:latin typeface="Calibri" panose="020F0502020204030204" pitchFamily="34" charset="0"/>
                <a:ea typeface="Calibri" panose="020F0502020204030204" pitchFamily="34" charset="0"/>
                <a:cs typeface="Times New Roman" panose="02020603050405020304" pitchFamily="18" charset="0"/>
              </a:rPr>
              <a:t> – Basgrupp F – Gul + Grön</a:t>
            </a:r>
          </a:p>
          <a:p>
            <a:pPr marL="0" indent="0">
              <a:buFont typeface="Arial" panose="020B0604020202020204" pitchFamily="34" charset="0"/>
              <a:buNone/>
            </a:pPr>
            <a:r>
              <a:rPr lang="sv-SE" sz="1800">
                <a:latin typeface="Calibri" panose="020F0502020204030204" pitchFamily="34" charset="0"/>
                <a:ea typeface="Calibri" panose="020F0502020204030204" pitchFamily="34" charset="0"/>
                <a:cs typeface="Times New Roman" panose="02020603050405020304" pitchFamily="18" charset="0"/>
              </a:rPr>
              <a:t>OR: F416 </a:t>
            </a:r>
            <a:r>
              <a:rPr lang="sv-SE" sz="1800" b="1">
                <a:latin typeface="Calibri" panose="020F0502020204030204" pitchFamily="34" charset="0"/>
                <a:ea typeface="Calibri" panose="020F0502020204030204" pitchFamily="34" charset="0"/>
                <a:cs typeface="Times New Roman" panose="02020603050405020304" pitchFamily="18" charset="0"/>
              </a:rPr>
              <a:t>Anette</a:t>
            </a:r>
            <a:r>
              <a:rPr lang="sv-SE" sz="1800">
                <a:latin typeface="Calibri" panose="020F0502020204030204" pitchFamily="34" charset="0"/>
                <a:ea typeface="Calibri" panose="020F0502020204030204" pitchFamily="34" charset="0"/>
                <a:cs typeface="Times New Roman" panose="02020603050405020304" pitchFamily="18" charset="0"/>
              </a:rPr>
              <a:t>  – Basgrupp D Beige + Basgrupp E Orange</a:t>
            </a:r>
          </a:p>
          <a:p>
            <a:pPr marL="0" indent="0">
              <a:buFont typeface="Arial" panose="020B0604020202020204" pitchFamily="34" charset="0"/>
              <a:buNone/>
            </a:pPr>
            <a:endParaRPr lang="sv-SE" dirty="0"/>
          </a:p>
        </p:txBody>
      </p:sp>
      <p:sp>
        <p:nvSpPr>
          <p:cNvPr id="5" name="Rectangle 7">
            <a:extLst>
              <a:ext uri="{FF2B5EF4-FFF2-40B4-BE49-F238E27FC236}">
                <a16:creationId xmlns:a16="http://schemas.microsoft.com/office/drawing/2014/main" id="{DEE32840-2D35-39EA-BB9C-9C8CB42A3570}"/>
              </a:ext>
            </a:extLst>
          </p:cNvPr>
          <p:cNvSpPr/>
          <p:nvPr/>
        </p:nvSpPr>
        <p:spPr>
          <a:xfrm>
            <a:off x="1233470" y="157019"/>
            <a:ext cx="9997531" cy="125233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Introduktionsveckan – seminarium 2</a:t>
            </a:r>
          </a:p>
          <a:p>
            <a:pPr algn="ctr"/>
            <a:r>
              <a:rPr lang="sv-SE" sz="4200" b="1" dirty="0"/>
              <a:t>fredag 21/10</a:t>
            </a:r>
          </a:p>
        </p:txBody>
      </p:sp>
    </p:spTree>
    <p:extLst>
      <p:ext uri="{BB962C8B-B14F-4D97-AF65-F5344CB8AC3E}">
        <p14:creationId xmlns:p14="http://schemas.microsoft.com/office/powerpoint/2010/main" val="2157913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D834AD9-D3F6-4EA9-6CB1-15221763D44A}"/>
              </a:ext>
            </a:extLst>
          </p:cNvPr>
          <p:cNvSpPr>
            <a:spLocks noGrp="1"/>
          </p:cNvSpPr>
          <p:nvPr>
            <p:ph idx="1"/>
          </p:nvPr>
        </p:nvSpPr>
        <p:spPr>
          <a:xfrm>
            <a:off x="413327" y="1932516"/>
            <a:ext cx="5682673" cy="4351338"/>
          </a:xfrm>
        </p:spPr>
        <p:txBody>
          <a:bodyPr>
            <a:normAutofit fontScale="77500" lnSpcReduction="20000"/>
          </a:bodyPr>
          <a:lstStyle/>
          <a:p>
            <a:pPr marL="0" indent="0">
              <a:buNone/>
            </a:pPr>
            <a:r>
              <a:rPr lang="sv-SE" sz="2400" b="1" u="sng" dirty="0">
                <a:effectLst/>
                <a:latin typeface="Calibri" panose="020F0502020204030204" pitchFamily="34" charset="0"/>
                <a:ea typeface="Calibri" panose="020F0502020204030204" pitchFamily="34" charset="0"/>
                <a:cs typeface="Times New Roman" panose="02020603050405020304" pitchFamily="18" charset="0"/>
              </a:rPr>
              <a:t>Kl. 9.15 - 12</a:t>
            </a:r>
          </a:p>
          <a:p>
            <a:pPr marL="0" indent="0">
              <a:buNone/>
            </a:pPr>
            <a:r>
              <a:rPr lang="sv-SE" sz="2400" dirty="0">
                <a:effectLst/>
                <a:ea typeface="Calibri" panose="020F0502020204030204" pitchFamily="34" charset="0"/>
                <a:cs typeface="Times New Roman" panose="02020603050405020304" pitchFamily="18" charset="0"/>
              </a:rPr>
              <a:t>OR: B422 </a:t>
            </a:r>
            <a:r>
              <a:rPr lang="sv-SE" sz="2400" b="1" dirty="0">
                <a:effectLst/>
                <a:ea typeface="Calibri" panose="020F0502020204030204" pitchFamily="34" charset="0"/>
                <a:cs typeface="Times New Roman" panose="02020603050405020304" pitchFamily="18" charset="0"/>
              </a:rPr>
              <a:t>Ann Brovall + Malin B Ellström</a:t>
            </a:r>
          </a:p>
          <a:p>
            <a:pPr marL="0" indent="0">
              <a:buNone/>
            </a:pPr>
            <a:r>
              <a:rPr lang="sv-SE" sz="2400" dirty="0"/>
              <a:t>Elias Martinsson</a:t>
            </a:r>
          </a:p>
          <a:p>
            <a:pPr marL="0" indent="0">
              <a:buNone/>
            </a:pPr>
            <a:r>
              <a:rPr lang="sv-SE" sz="2400" dirty="0"/>
              <a:t>Tindra Nordahl</a:t>
            </a:r>
          </a:p>
          <a:p>
            <a:pPr marL="0" indent="0">
              <a:buNone/>
            </a:pPr>
            <a:r>
              <a:rPr lang="sv-SE" sz="2400" dirty="0"/>
              <a:t>Elsa </a:t>
            </a:r>
            <a:r>
              <a:rPr lang="sv-SE" sz="2400" dirty="0" err="1"/>
              <a:t>Okmark</a:t>
            </a:r>
            <a:endParaRPr lang="sv-SE" sz="2400" dirty="0"/>
          </a:p>
          <a:p>
            <a:pPr marL="0" indent="0">
              <a:buNone/>
            </a:pPr>
            <a:r>
              <a:rPr lang="sv-SE" sz="2400" dirty="0"/>
              <a:t>Amanda Osberg</a:t>
            </a:r>
          </a:p>
          <a:p>
            <a:pPr marL="0" indent="0">
              <a:buNone/>
            </a:pPr>
            <a:r>
              <a:rPr lang="sv-SE" sz="2400" dirty="0" err="1"/>
              <a:t>Valerina</a:t>
            </a:r>
            <a:r>
              <a:rPr lang="sv-SE" sz="2400" dirty="0"/>
              <a:t> </a:t>
            </a:r>
            <a:r>
              <a:rPr lang="sv-SE" sz="2400" dirty="0" err="1"/>
              <a:t>Sahiti</a:t>
            </a:r>
            <a:endParaRPr lang="sv-SE" sz="2400" dirty="0"/>
          </a:p>
          <a:p>
            <a:pPr marL="0" indent="0">
              <a:buNone/>
            </a:pPr>
            <a:r>
              <a:rPr lang="sv-SE" sz="2400" dirty="0"/>
              <a:t>Charlotte Schmidt</a:t>
            </a:r>
          </a:p>
          <a:p>
            <a:pPr marL="0" indent="0">
              <a:buNone/>
            </a:pPr>
            <a:r>
              <a:rPr lang="sv-SE" sz="2400" dirty="0"/>
              <a:t>Ellen Stein</a:t>
            </a:r>
          </a:p>
          <a:p>
            <a:pPr marL="0" indent="0">
              <a:buNone/>
            </a:pPr>
            <a:r>
              <a:rPr lang="sv-SE" sz="2400" dirty="0"/>
              <a:t>Eddie Sundling</a:t>
            </a:r>
          </a:p>
          <a:p>
            <a:pPr marL="0" indent="0">
              <a:buNone/>
            </a:pPr>
            <a:r>
              <a:rPr lang="sv-SE" sz="2400" dirty="0"/>
              <a:t>Carl-Johan Svensson </a:t>
            </a:r>
            <a:r>
              <a:rPr lang="sv-SE" sz="2400" dirty="0" err="1"/>
              <a:t>Hebrand</a:t>
            </a:r>
            <a:endParaRPr lang="sv-SE" sz="2400" dirty="0"/>
          </a:p>
          <a:p>
            <a:pPr marL="0" indent="0">
              <a:buNone/>
            </a:pPr>
            <a:r>
              <a:rPr lang="sv-SE" sz="2400" dirty="0"/>
              <a:t>Gabriella </a:t>
            </a:r>
            <a:r>
              <a:rPr lang="sv-SE" sz="2400" dirty="0" err="1"/>
              <a:t>Varga</a:t>
            </a:r>
            <a:endParaRPr lang="sv-SE" sz="2400" dirty="0"/>
          </a:p>
          <a:p>
            <a:pPr marL="0" indent="0">
              <a:buNone/>
            </a:pPr>
            <a:r>
              <a:rPr lang="sv-SE" sz="2400" dirty="0"/>
              <a:t>Madicken </a:t>
            </a:r>
            <a:r>
              <a:rPr lang="sv-SE" sz="2400" dirty="0" err="1"/>
              <a:t>Zaar</a:t>
            </a:r>
            <a:endParaRPr lang="sv-SE" sz="2400" dirty="0"/>
          </a:p>
          <a:p>
            <a:pPr marL="0" indent="0">
              <a:buNone/>
            </a:pPr>
            <a:endParaRPr lang="sv-SE" dirty="0"/>
          </a:p>
        </p:txBody>
      </p:sp>
      <p:sp>
        <p:nvSpPr>
          <p:cNvPr id="4" name="Platshållare för innehåll 2">
            <a:extLst>
              <a:ext uri="{FF2B5EF4-FFF2-40B4-BE49-F238E27FC236}">
                <a16:creationId xmlns:a16="http://schemas.microsoft.com/office/drawing/2014/main" id="{9FC4BAE8-2034-BF0D-31FC-9271D8BBF7BB}"/>
              </a:ext>
            </a:extLst>
          </p:cNvPr>
          <p:cNvSpPr txBox="1">
            <a:spLocks/>
          </p:cNvSpPr>
          <p:nvPr/>
        </p:nvSpPr>
        <p:spPr>
          <a:xfrm>
            <a:off x="6232235" y="1932516"/>
            <a:ext cx="5350164" cy="46813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b="1" u="sng" dirty="0">
                <a:latin typeface="Calibri" panose="020F0502020204030204" pitchFamily="34" charset="0"/>
                <a:ea typeface="Calibri" panose="020F0502020204030204" pitchFamily="34" charset="0"/>
                <a:cs typeface="Times New Roman" panose="02020603050405020304" pitchFamily="18" charset="0"/>
              </a:rPr>
              <a:t>Kl. 9.15 - 12</a:t>
            </a: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OR: E336 </a:t>
            </a:r>
            <a:r>
              <a:rPr lang="sv-SE" sz="1800" b="1" dirty="0">
                <a:latin typeface="Calibri" panose="020F0502020204030204" pitchFamily="34" charset="0"/>
                <a:ea typeface="Calibri" panose="020F0502020204030204" pitchFamily="34" charset="0"/>
                <a:cs typeface="Times New Roman" panose="02020603050405020304" pitchFamily="18" charset="0"/>
              </a:rPr>
              <a:t>Åsa Sahlee</a:t>
            </a: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Renée Anderberg</a:t>
            </a: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Moa Asplund</a:t>
            </a:r>
          </a:p>
          <a:p>
            <a:pPr marL="0" indent="0">
              <a:buNone/>
            </a:pPr>
            <a:r>
              <a:rPr lang="sv-SE" sz="1800" dirty="0" err="1">
                <a:latin typeface="Calibri" panose="020F0502020204030204" pitchFamily="34" charset="0"/>
                <a:ea typeface="Calibri" panose="020F0502020204030204" pitchFamily="34" charset="0"/>
                <a:cs typeface="Times New Roman" panose="02020603050405020304" pitchFamily="18" charset="0"/>
              </a:rPr>
              <a:t>Andréa</a:t>
            </a:r>
            <a:r>
              <a:rPr lang="sv-SE" sz="1800" dirty="0">
                <a:latin typeface="Calibri" panose="020F0502020204030204" pitchFamily="34" charset="0"/>
                <a:ea typeface="Calibri" panose="020F0502020204030204" pitchFamily="34" charset="0"/>
                <a:cs typeface="Times New Roman" panose="02020603050405020304" pitchFamily="18" charset="0"/>
              </a:rPr>
              <a:t> Berlin</a:t>
            </a:r>
          </a:p>
          <a:p>
            <a:pPr marL="0" indent="0">
              <a:buNone/>
            </a:pPr>
            <a:r>
              <a:rPr lang="sv-SE" sz="1800" dirty="0" err="1">
                <a:latin typeface="Calibri" panose="020F0502020204030204" pitchFamily="34" charset="0"/>
                <a:ea typeface="Calibri" panose="020F0502020204030204" pitchFamily="34" charset="0"/>
                <a:cs typeface="Times New Roman" panose="02020603050405020304" pitchFamily="18" charset="0"/>
              </a:rPr>
              <a:t>Iben</a:t>
            </a:r>
            <a:r>
              <a:rPr lang="sv-SE" sz="1800" dirty="0">
                <a:latin typeface="Calibri" panose="020F0502020204030204" pitchFamily="34" charset="0"/>
                <a:ea typeface="Calibri" panose="020F0502020204030204" pitchFamily="34" charset="0"/>
                <a:cs typeface="Times New Roman" panose="02020603050405020304" pitchFamily="18" charset="0"/>
              </a:rPr>
              <a:t> Damm Rønne</a:t>
            </a: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Emelie Josefine Grankvist</a:t>
            </a: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Janina </a:t>
            </a:r>
            <a:r>
              <a:rPr lang="sv-SE" sz="1800" dirty="0" err="1">
                <a:latin typeface="Calibri" panose="020F0502020204030204" pitchFamily="34" charset="0"/>
                <a:ea typeface="Calibri" panose="020F0502020204030204" pitchFamily="34" charset="0"/>
                <a:cs typeface="Times New Roman" panose="02020603050405020304" pitchFamily="18" charset="0"/>
              </a:rPr>
              <a:t>Jebril</a:t>
            </a:r>
            <a:endParaRPr lang="sv-SE"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Sam </a:t>
            </a:r>
            <a:r>
              <a:rPr lang="sv-SE" sz="1800" dirty="0" err="1">
                <a:latin typeface="Calibri" panose="020F0502020204030204" pitchFamily="34" charset="0"/>
                <a:ea typeface="Calibri" panose="020F0502020204030204" pitchFamily="34" charset="0"/>
                <a:cs typeface="Times New Roman" panose="02020603050405020304" pitchFamily="18" charset="0"/>
              </a:rPr>
              <a:t>Kamber</a:t>
            </a:r>
            <a:endParaRPr lang="sv-SE"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dirty="0" err="1">
                <a:latin typeface="Calibri" panose="020F0502020204030204" pitchFamily="34" charset="0"/>
                <a:ea typeface="Calibri" panose="020F0502020204030204" pitchFamily="34" charset="0"/>
                <a:cs typeface="Times New Roman" panose="02020603050405020304" pitchFamily="18" charset="0"/>
              </a:rPr>
              <a:t>Lundrim</a:t>
            </a:r>
            <a:r>
              <a:rPr lang="sv-SE" sz="1800" dirty="0">
                <a:latin typeface="Calibri" panose="020F0502020204030204" pitchFamily="34" charset="0"/>
                <a:ea typeface="Calibri" panose="020F0502020204030204" pitchFamily="34" charset="0"/>
                <a:cs typeface="Times New Roman" panose="02020603050405020304" pitchFamily="18" charset="0"/>
              </a:rPr>
              <a:t> </a:t>
            </a:r>
            <a:r>
              <a:rPr lang="sv-SE" sz="1800" dirty="0" err="1">
                <a:latin typeface="Calibri" panose="020F0502020204030204" pitchFamily="34" charset="0"/>
                <a:ea typeface="Calibri" panose="020F0502020204030204" pitchFamily="34" charset="0"/>
                <a:cs typeface="Times New Roman" panose="02020603050405020304" pitchFamily="18" charset="0"/>
              </a:rPr>
              <a:t>Kuqi</a:t>
            </a:r>
            <a:endParaRPr lang="sv-SE"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Maja Lindau</a:t>
            </a:r>
          </a:p>
          <a:p>
            <a:pPr marL="0" indent="0">
              <a:buNone/>
            </a:pPr>
            <a:r>
              <a:rPr lang="sv-SE" sz="1800" dirty="0" err="1">
                <a:latin typeface="Calibri" panose="020F0502020204030204" pitchFamily="34" charset="0"/>
                <a:ea typeface="Calibri" panose="020F0502020204030204" pitchFamily="34" charset="0"/>
                <a:cs typeface="Times New Roman" panose="02020603050405020304" pitchFamily="18" charset="0"/>
              </a:rPr>
              <a:t>Tamako</a:t>
            </a:r>
            <a:r>
              <a:rPr lang="sv-SE" sz="1800" dirty="0">
                <a:latin typeface="Calibri" panose="020F0502020204030204" pitchFamily="34" charset="0"/>
                <a:ea typeface="Calibri" panose="020F0502020204030204" pitchFamily="34" charset="0"/>
                <a:cs typeface="Times New Roman" panose="02020603050405020304" pitchFamily="18" charset="0"/>
              </a:rPr>
              <a:t> Lyngemark</a:t>
            </a:r>
          </a:p>
          <a:p>
            <a:pPr marL="0" indent="0">
              <a:buNone/>
            </a:pPr>
            <a:r>
              <a:rPr lang="sv-SE" sz="1800" dirty="0">
                <a:latin typeface="Calibri" panose="020F0502020204030204" pitchFamily="34" charset="0"/>
                <a:ea typeface="Calibri" panose="020F0502020204030204" pitchFamily="34" charset="0"/>
                <a:cs typeface="Times New Roman" panose="02020603050405020304" pitchFamily="18" charset="0"/>
              </a:rPr>
              <a:t>Camilla Lövström</a:t>
            </a:r>
          </a:p>
          <a:p>
            <a:pPr marL="0" indent="0">
              <a:buNone/>
            </a:pPr>
            <a:endParaRPr lang="sv-SE" sz="18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sv-SE" dirty="0"/>
          </a:p>
        </p:txBody>
      </p:sp>
      <p:sp>
        <p:nvSpPr>
          <p:cNvPr id="5" name="Rectangle 7">
            <a:extLst>
              <a:ext uri="{FF2B5EF4-FFF2-40B4-BE49-F238E27FC236}">
                <a16:creationId xmlns:a16="http://schemas.microsoft.com/office/drawing/2014/main" id="{DEE32840-2D35-39EA-BB9C-9C8CB42A3570}"/>
              </a:ext>
            </a:extLst>
          </p:cNvPr>
          <p:cNvSpPr/>
          <p:nvPr/>
        </p:nvSpPr>
        <p:spPr>
          <a:xfrm>
            <a:off x="1233470" y="157019"/>
            <a:ext cx="9997531" cy="125233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Introduktionsveckan – seminarium 2</a:t>
            </a:r>
          </a:p>
          <a:p>
            <a:pPr algn="ctr"/>
            <a:r>
              <a:rPr lang="sv-SE" sz="4200" b="1" dirty="0"/>
              <a:t>fredag 21/10</a:t>
            </a:r>
          </a:p>
        </p:txBody>
      </p:sp>
    </p:spTree>
    <p:extLst>
      <p:ext uri="{BB962C8B-B14F-4D97-AF65-F5344CB8AC3E}">
        <p14:creationId xmlns:p14="http://schemas.microsoft.com/office/powerpoint/2010/main" val="3441417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748144" y="233216"/>
            <a:ext cx="6396183" cy="6396183"/>
          </a:xfrm>
          <a:prstGeom prst="rect">
            <a:avLst/>
          </a:prstGeom>
        </p:spPr>
      </p:pic>
      <p:sp>
        <p:nvSpPr>
          <p:cNvPr id="3" name="textruta 2"/>
          <p:cNvSpPr txBox="1"/>
          <p:nvPr/>
        </p:nvSpPr>
        <p:spPr>
          <a:xfrm>
            <a:off x="7610764" y="2646477"/>
            <a:ext cx="4230254" cy="1569660"/>
          </a:xfrm>
          <a:prstGeom prst="rect">
            <a:avLst/>
          </a:prstGeom>
          <a:noFill/>
        </p:spPr>
        <p:txBody>
          <a:bodyPr wrap="square" rtlCol="0">
            <a:spAutoFit/>
          </a:bodyPr>
          <a:lstStyle/>
          <a:p>
            <a:pPr algn="ctr"/>
            <a:r>
              <a:rPr lang="sv-SE" sz="3200" dirty="0"/>
              <a:t>Vi önskar er en riktigt givande och intressant introduktionsvecka!</a:t>
            </a:r>
          </a:p>
        </p:txBody>
      </p:sp>
      <p:pic>
        <p:nvPicPr>
          <p:cNvPr id="4" name="Bildobjekt 3" descr="En bild som visar mat, tecken&#10;&#10;Automatiskt genererad beskrivning">
            <a:extLst>
              <a:ext uri="{FF2B5EF4-FFF2-40B4-BE49-F238E27FC236}">
                <a16:creationId xmlns:a16="http://schemas.microsoft.com/office/drawing/2014/main" id="{5C54DEFE-0A54-BBB1-6EEE-5578E6FB7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6141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99" y="381358"/>
            <a:ext cx="5451797" cy="1526955"/>
          </a:xfrm>
          <a:prstGeom prst="rect">
            <a:avLst/>
          </a:prstGeom>
        </p:spPr>
      </p:pic>
      <p:sp>
        <p:nvSpPr>
          <p:cNvPr id="5" name="Rectangle 4"/>
          <p:cNvSpPr/>
          <p:nvPr/>
        </p:nvSpPr>
        <p:spPr>
          <a:xfrm>
            <a:off x="7147339" y="2118428"/>
            <a:ext cx="4044122" cy="584775"/>
          </a:xfrm>
          <a:prstGeom prst="rect">
            <a:avLst/>
          </a:prstGeom>
        </p:spPr>
        <p:txBody>
          <a:bodyPr wrap="square">
            <a:spAutoFit/>
          </a:bodyPr>
          <a:lstStyle/>
          <a:p>
            <a:r>
              <a:rPr lang="sv-SE" sz="1600" dirty="0"/>
              <a:t>U – Utbildningsvetenskaplig kärna</a:t>
            </a:r>
            <a:br>
              <a:rPr lang="sv-SE" sz="1600" dirty="0"/>
            </a:br>
            <a:r>
              <a:rPr lang="sv-SE" sz="1600" dirty="0"/>
              <a:t>F – Fördjupningsämne, Barndom och lärande</a:t>
            </a:r>
          </a:p>
        </p:txBody>
      </p:sp>
      <p:sp>
        <p:nvSpPr>
          <p:cNvPr id="6" name="Rectangle 5"/>
          <p:cNvSpPr/>
          <p:nvPr/>
        </p:nvSpPr>
        <p:spPr>
          <a:xfrm>
            <a:off x="307895" y="1650583"/>
            <a:ext cx="7214536" cy="5016758"/>
          </a:xfrm>
          <a:prstGeom prst="rect">
            <a:avLst/>
          </a:prstGeom>
        </p:spPr>
        <p:txBody>
          <a:bodyPr wrap="square">
            <a:spAutoFit/>
          </a:bodyPr>
          <a:lstStyle/>
          <a:p>
            <a:r>
              <a:rPr lang="sv-SE" b="1" dirty="0"/>
              <a:t>Höst 2022 - Termin 1</a:t>
            </a:r>
          </a:p>
          <a:p>
            <a:r>
              <a:rPr lang="sv-SE" sz="1600" dirty="0"/>
              <a:t>Barndom och lärande: Pedagogik i förskola, 9 </a:t>
            </a:r>
            <a:r>
              <a:rPr lang="sv-SE" sz="1600" dirty="0" err="1"/>
              <a:t>hp</a:t>
            </a:r>
            <a:r>
              <a:rPr lang="sv-SE" sz="1600" dirty="0"/>
              <a:t> </a:t>
            </a:r>
          </a:p>
          <a:p>
            <a:r>
              <a:rPr lang="sv-SE" sz="1600" b="1" dirty="0"/>
              <a:t>Verksamhetsförlagd utbildning intro</a:t>
            </a:r>
          </a:p>
          <a:p>
            <a:r>
              <a:rPr lang="sv-SE" sz="1600" dirty="0"/>
              <a:t>Barndom och lärande: Barns mångsidiga utveckling, 9 </a:t>
            </a:r>
            <a:r>
              <a:rPr lang="sv-SE" sz="1600" dirty="0" err="1"/>
              <a:t>hp</a:t>
            </a:r>
            <a:r>
              <a:rPr lang="sv-SE" sz="1600" dirty="0"/>
              <a:t>  </a:t>
            </a:r>
          </a:p>
          <a:p>
            <a:r>
              <a:rPr lang="sv-SE" sz="1600" dirty="0"/>
              <a:t>Omsorg, sociala relationer och ledarskap, 12 </a:t>
            </a:r>
            <a:r>
              <a:rPr lang="sv-SE" sz="1600" dirty="0" err="1"/>
              <a:t>hp</a:t>
            </a:r>
            <a:endParaRPr lang="sv-SE" b="1" dirty="0"/>
          </a:p>
          <a:p>
            <a:endParaRPr lang="sv-SE" b="1" dirty="0"/>
          </a:p>
          <a:p>
            <a:r>
              <a:rPr lang="sv-SE" b="1" dirty="0"/>
              <a:t>Vår 2023 - Termin 2</a:t>
            </a:r>
          </a:p>
          <a:p>
            <a:r>
              <a:rPr lang="sv-SE" sz="1600" dirty="0"/>
              <a:t>Barndom och lärande: Förskolans, skolans och barndomens framväxt, 9 </a:t>
            </a:r>
            <a:r>
              <a:rPr lang="sv-SE" sz="1600" dirty="0" err="1"/>
              <a:t>hp</a:t>
            </a:r>
            <a:endParaRPr lang="sv-SE" sz="1600" dirty="0"/>
          </a:p>
          <a:p>
            <a:r>
              <a:rPr lang="sv-SE" sz="1600" dirty="0"/>
              <a:t>Barndom och lärande: Estetiska uttrycksformer och didaktik, 15 </a:t>
            </a:r>
            <a:r>
              <a:rPr lang="sv-SE" sz="1600" dirty="0" err="1"/>
              <a:t>hp</a:t>
            </a:r>
            <a:endParaRPr lang="sv-SE" sz="1600" dirty="0"/>
          </a:p>
          <a:p>
            <a:r>
              <a:rPr lang="sv-SE" sz="1600" b="1" dirty="0"/>
              <a:t>Verksamhetsförlagd utbildning I, 6 </a:t>
            </a:r>
            <a:r>
              <a:rPr lang="sv-SE" sz="1600" b="1" dirty="0" err="1"/>
              <a:t>hp</a:t>
            </a:r>
            <a:endParaRPr lang="sv-SE" sz="1600" dirty="0"/>
          </a:p>
          <a:p>
            <a:endParaRPr lang="sv-SE" sz="2000" b="1" dirty="0"/>
          </a:p>
          <a:p>
            <a:r>
              <a:rPr lang="sv-SE" b="1" dirty="0"/>
              <a:t>Höst 2023 - Termin 3</a:t>
            </a:r>
          </a:p>
          <a:p>
            <a:r>
              <a:rPr lang="sv-SE" sz="1600" dirty="0"/>
              <a:t>Barndom och lärande: Literacy och didaktik, 15 </a:t>
            </a:r>
            <a:r>
              <a:rPr lang="sv-SE" sz="1600" dirty="0" err="1"/>
              <a:t>hp</a:t>
            </a:r>
            <a:r>
              <a:rPr lang="sv-SE" sz="1600" dirty="0"/>
              <a:t> </a:t>
            </a:r>
          </a:p>
          <a:p>
            <a:r>
              <a:rPr lang="sv-SE" sz="1600" dirty="0"/>
              <a:t>Barndom och lärande: Matematik och didaktik, 15 </a:t>
            </a:r>
            <a:r>
              <a:rPr lang="sv-SE" sz="1600" dirty="0" err="1"/>
              <a:t>hp</a:t>
            </a:r>
            <a:endParaRPr lang="sv-SE" sz="1600" dirty="0"/>
          </a:p>
          <a:p>
            <a:endParaRPr lang="sv-SE" b="1" dirty="0"/>
          </a:p>
          <a:p>
            <a:r>
              <a:rPr lang="sv-SE" b="1" dirty="0"/>
              <a:t>Vår 2024 - Termin 4</a:t>
            </a:r>
          </a:p>
          <a:p>
            <a:r>
              <a:rPr lang="sv-SE" sz="1600" b="1" dirty="0"/>
              <a:t>Verksamhetsförlagd utbildning II, 6 </a:t>
            </a:r>
            <a:r>
              <a:rPr lang="sv-SE" sz="1600" b="1" dirty="0" err="1"/>
              <a:t>hp</a:t>
            </a:r>
            <a:r>
              <a:rPr lang="sv-SE" sz="1600" b="1" dirty="0"/>
              <a:t> </a:t>
            </a:r>
          </a:p>
          <a:p>
            <a:r>
              <a:rPr lang="sv-SE" sz="1600" dirty="0"/>
              <a:t>Barndom och lärande: Naturvetenskap, teknik och didaktik, 12 </a:t>
            </a:r>
            <a:r>
              <a:rPr lang="sv-SE" sz="1600" dirty="0" err="1"/>
              <a:t>hp</a:t>
            </a:r>
            <a:r>
              <a:rPr lang="sv-SE" sz="1600" dirty="0"/>
              <a:t>  </a:t>
            </a:r>
          </a:p>
          <a:p>
            <a:r>
              <a:rPr lang="sv-SE" sz="1600" dirty="0"/>
              <a:t>Specialpedagogik i förskola, 12 </a:t>
            </a:r>
            <a:r>
              <a:rPr lang="sv-SE" sz="1600" dirty="0" err="1"/>
              <a:t>hp</a:t>
            </a:r>
            <a:endParaRPr lang="sv-SE" sz="1600" dirty="0"/>
          </a:p>
        </p:txBody>
      </p:sp>
      <p:sp>
        <p:nvSpPr>
          <p:cNvPr id="7" name="TextBox 6"/>
          <p:cNvSpPr txBox="1"/>
          <p:nvPr/>
        </p:nvSpPr>
        <p:spPr>
          <a:xfrm>
            <a:off x="6609524" y="3004800"/>
            <a:ext cx="5459765" cy="3662541"/>
          </a:xfrm>
          <a:prstGeom prst="rect">
            <a:avLst/>
          </a:prstGeom>
          <a:noFill/>
        </p:spPr>
        <p:txBody>
          <a:bodyPr wrap="square" rtlCol="0">
            <a:spAutoFit/>
          </a:bodyPr>
          <a:lstStyle/>
          <a:p>
            <a:r>
              <a:rPr lang="sv-SE" b="1" dirty="0"/>
              <a:t>Höst 2024 - Termin 5</a:t>
            </a:r>
          </a:p>
          <a:p>
            <a:r>
              <a:rPr lang="sv-SE" sz="1600" dirty="0"/>
              <a:t>Barndom och lärande: Perspektiv på barndom,  9hp</a:t>
            </a:r>
          </a:p>
          <a:p>
            <a:r>
              <a:rPr lang="sv-SE" sz="1600" b="1" dirty="0"/>
              <a:t>Verksamhetsförlagd utbildning III, 12hp</a:t>
            </a:r>
          </a:p>
          <a:p>
            <a:r>
              <a:rPr lang="sv-SE" sz="1600" dirty="0"/>
              <a:t>Förskola, värdegrund och samhälle, 12hp</a:t>
            </a:r>
          </a:p>
          <a:p>
            <a:endParaRPr lang="sv-SE" sz="1600" b="1" dirty="0"/>
          </a:p>
          <a:p>
            <a:r>
              <a:rPr lang="sv-SE" b="1" dirty="0"/>
              <a:t>Vår 2025 - Termin 6</a:t>
            </a:r>
          </a:p>
          <a:p>
            <a:r>
              <a:rPr lang="sv-SE" sz="1600" dirty="0"/>
              <a:t>Barndom och lärande: Verksamhetsutveckling och kvalitetsarbete, 15 </a:t>
            </a:r>
            <a:r>
              <a:rPr lang="sv-SE" sz="1600" dirty="0" err="1"/>
              <a:t>hp</a:t>
            </a:r>
            <a:r>
              <a:rPr lang="sv-SE" sz="1600" dirty="0"/>
              <a:t> </a:t>
            </a:r>
          </a:p>
          <a:p>
            <a:r>
              <a:rPr lang="sv-SE" sz="1600" dirty="0"/>
              <a:t>Vetenskap och kritiskt förhållningsätt, 12 </a:t>
            </a:r>
            <a:r>
              <a:rPr lang="sv-SE" sz="1600" dirty="0" err="1"/>
              <a:t>hp</a:t>
            </a:r>
            <a:endParaRPr lang="sv-SE" sz="1600" dirty="0"/>
          </a:p>
          <a:p>
            <a:endParaRPr lang="sv-SE" b="1" dirty="0"/>
          </a:p>
          <a:p>
            <a:r>
              <a:rPr lang="sv-SE" b="1" dirty="0"/>
              <a:t>Höst 2025 - Termin 7</a:t>
            </a:r>
          </a:p>
          <a:p>
            <a:r>
              <a:rPr lang="sv-SE" sz="1600" dirty="0"/>
              <a:t>Examensarbete i fördjupningsämnet, 15 </a:t>
            </a:r>
            <a:r>
              <a:rPr lang="sv-SE" sz="1600" dirty="0" err="1"/>
              <a:t>hp</a:t>
            </a:r>
            <a:endParaRPr lang="sv-SE" sz="1600" dirty="0"/>
          </a:p>
          <a:p>
            <a:r>
              <a:rPr lang="sv-SE" sz="1600" b="1" dirty="0"/>
              <a:t>Verksamhetsförlagd utbildning IV, 6 </a:t>
            </a:r>
            <a:r>
              <a:rPr lang="sv-SE" sz="1600" b="1" dirty="0" err="1"/>
              <a:t>hp</a:t>
            </a:r>
            <a:r>
              <a:rPr lang="sv-SE" sz="1600" b="1" dirty="0"/>
              <a:t> </a:t>
            </a:r>
          </a:p>
          <a:p>
            <a:r>
              <a:rPr lang="sv-SE" sz="1600" dirty="0"/>
              <a:t>Barndom och lärande: Perspektiv på förskolläraryrket, 9 </a:t>
            </a:r>
            <a:r>
              <a:rPr lang="sv-SE" sz="1600" dirty="0" err="1"/>
              <a:t>hp</a:t>
            </a:r>
            <a:endParaRPr lang="sv-SE" sz="1600" dirty="0"/>
          </a:p>
        </p:txBody>
      </p:sp>
      <p:sp>
        <p:nvSpPr>
          <p:cNvPr id="4" name="Rectangle 7">
            <a:extLst>
              <a:ext uri="{FF2B5EF4-FFF2-40B4-BE49-F238E27FC236}">
                <a16:creationId xmlns:a16="http://schemas.microsoft.com/office/drawing/2014/main" id="{6A2860FF-321E-3885-BE4A-EEC77B5CD3F4}"/>
              </a:ext>
            </a:extLst>
          </p:cNvPr>
          <p:cNvSpPr/>
          <p:nvPr/>
        </p:nvSpPr>
        <p:spPr>
          <a:xfrm>
            <a:off x="97015" y="190659"/>
            <a:ext cx="5890532" cy="1249809"/>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Utbildningsstrukturen på Förskollärarprogrammet</a:t>
            </a:r>
          </a:p>
        </p:txBody>
      </p:sp>
    </p:spTree>
    <p:extLst>
      <p:ext uri="{BB962C8B-B14F-4D97-AF65-F5344CB8AC3E}">
        <p14:creationId xmlns:p14="http://schemas.microsoft.com/office/powerpoint/2010/main" val="77299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91F63451-CEEB-589D-BDA8-B9A2779B7BB4}"/>
              </a:ext>
            </a:extLst>
          </p:cNvPr>
          <p:cNvSpPr/>
          <p:nvPr/>
        </p:nvSpPr>
        <p:spPr>
          <a:xfrm>
            <a:off x="2307643" y="500164"/>
            <a:ext cx="7576714" cy="772044"/>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Pedagogisk stöd – Eunice Moon</a:t>
            </a:r>
          </a:p>
        </p:txBody>
      </p:sp>
      <p:pic>
        <p:nvPicPr>
          <p:cNvPr id="2" name="Bildobjekt 1" descr="En bild som visar mat, tecken&#10;&#10;Automatiskt genererad beskrivning">
            <a:extLst>
              <a:ext uri="{FF2B5EF4-FFF2-40B4-BE49-F238E27FC236}">
                <a16:creationId xmlns:a16="http://schemas.microsoft.com/office/drawing/2014/main" id="{0EFA38E4-6114-FF7B-78A9-92EF57E45E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4" name="textruta 3">
            <a:extLst>
              <a:ext uri="{FF2B5EF4-FFF2-40B4-BE49-F238E27FC236}">
                <a16:creationId xmlns:a16="http://schemas.microsoft.com/office/drawing/2014/main" id="{C0B5A9FE-A89E-851A-CE83-724E1C36FE80}"/>
              </a:ext>
            </a:extLst>
          </p:cNvPr>
          <p:cNvSpPr txBox="1"/>
          <p:nvPr/>
        </p:nvSpPr>
        <p:spPr>
          <a:xfrm>
            <a:off x="2540000" y="2512291"/>
            <a:ext cx="5938982" cy="646331"/>
          </a:xfrm>
          <a:prstGeom prst="rect">
            <a:avLst/>
          </a:prstGeom>
          <a:noFill/>
        </p:spPr>
        <p:txBody>
          <a:bodyPr wrap="square" rtlCol="0">
            <a:spAutoFit/>
          </a:bodyPr>
          <a:lstStyle/>
          <a:p>
            <a:r>
              <a:rPr lang="sv-SE" dirty="0">
                <a:hlinkClick r:id="rId3"/>
              </a:rPr>
              <a:t>https://student.mau.se/stod/pedagogiskt-stod/</a:t>
            </a:r>
            <a:endParaRPr lang="sv-SE" dirty="0"/>
          </a:p>
          <a:p>
            <a:endParaRPr lang="sv-SE" dirty="0"/>
          </a:p>
        </p:txBody>
      </p:sp>
    </p:spTree>
    <p:extLst>
      <p:ext uri="{BB962C8B-B14F-4D97-AF65-F5344CB8AC3E}">
        <p14:creationId xmlns:p14="http://schemas.microsoft.com/office/powerpoint/2010/main" val="370035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445162" y="1451398"/>
            <a:ext cx="7389155" cy="4605563"/>
          </a:xfrm>
        </p:spPr>
        <p:txBody>
          <a:bodyPr>
            <a:noAutofit/>
          </a:bodyPr>
          <a:lstStyle/>
          <a:p>
            <a:pPr marL="285750" indent="-285750"/>
            <a:r>
              <a:rPr lang="sv-SE" sz="2400" dirty="0"/>
              <a:t>Varje VFU-kurs har en kursplan och en kursguide</a:t>
            </a:r>
          </a:p>
          <a:p>
            <a:pPr marL="285750" indent="-285750"/>
            <a:endParaRPr lang="sv-SE" sz="2400" dirty="0"/>
          </a:p>
          <a:p>
            <a:pPr marL="285750" indent="-285750"/>
            <a:r>
              <a:rPr lang="sv-SE" sz="2400" dirty="0"/>
              <a:t>Varje kurs inleds med en obligatorisk introduktion</a:t>
            </a:r>
          </a:p>
          <a:p>
            <a:pPr marL="742950" lvl="1" indent="-285750"/>
            <a:r>
              <a:rPr lang="sv-SE" dirty="0"/>
              <a:t>Genomgång av lärandemål, upplägg, examination och betygskriterier</a:t>
            </a:r>
          </a:p>
          <a:p>
            <a:pPr marL="742950" lvl="1" indent="-285750"/>
            <a:r>
              <a:rPr lang="sv-SE" dirty="0"/>
              <a:t>Diskussion av strategier för att uppnå lärandemål</a:t>
            </a:r>
          </a:p>
          <a:p>
            <a:pPr marL="0" indent="0">
              <a:buNone/>
            </a:pPr>
            <a:endParaRPr lang="sv-SE" sz="2400" dirty="0"/>
          </a:p>
          <a:p>
            <a:r>
              <a:rPr lang="sv-SE" sz="2400" dirty="0"/>
              <a:t>För att äga tillträde till en kurs i VFU måste tidigare VFU-kurs vara godkänd. En student har endast rätt till </a:t>
            </a:r>
            <a:r>
              <a:rPr lang="sv-SE" sz="2400" b="1" i="1" dirty="0"/>
              <a:t>en</a:t>
            </a:r>
            <a:r>
              <a:rPr lang="sv-SE" sz="2400" dirty="0"/>
              <a:t> omtentamen i varje kurs i verksamhetsförlagd utbildning. </a:t>
            </a:r>
          </a:p>
        </p:txBody>
      </p:sp>
      <p:sp>
        <p:nvSpPr>
          <p:cNvPr id="5" name="Rectangle 7">
            <a:extLst>
              <a:ext uri="{FF2B5EF4-FFF2-40B4-BE49-F238E27FC236}">
                <a16:creationId xmlns:a16="http://schemas.microsoft.com/office/drawing/2014/main" id="{107510FB-BBA2-484D-B4BC-6C249DF29D13}"/>
              </a:ext>
            </a:extLst>
          </p:cNvPr>
          <p:cNvSpPr/>
          <p:nvPr/>
        </p:nvSpPr>
        <p:spPr>
          <a:xfrm>
            <a:off x="4611773" y="283985"/>
            <a:ext cx="4353551"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716159" y="283984"/>
            <a:ext cx="4094041"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Struktur i VFU</a:t>
            </a:r>
          </a:p>
        </p:txBody>
      </p:sp>
    </p:spTree>
    <p:extLst>
      <p:ext uri="{BB962C8B-B14F-4D97-AF65-F5344CB8AC3E}">
        <p14:creationId xmlns:p14="http://schemas.microsoft.com/office/powerpoint/2010/main" val="2626778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445162" y="1834457"/>
            <a:ext cx="7389155" cy="4605563"/>
          </a:xfrm>
        </p:spPr>
        <p:txBody>
          <a:bodyPr>
            <a:noAutofit/>
          </a:bodyPr>
          <a:lstStyle/>
          <a:p>
            <a:pPr marL="0" indent="0">
              <a:buNone/>
            </a:pPr>
            <a:endParaRPr lang="sv-SE" sz="2400" dirty="0"/>
          </a:p>
          <a:p>
            <a:pPr marL="0" indent="0">
              <a:buNone/>
            </a:pPr>
            <a:r>
              <a:rPr lang="sv-SE" sz="2400" dirty="0"/>
              <a:t>Omfattar heltid – 40 timmar/ vecka</a:t>
            </a:r>
          </a:p>
          <a:p>
            <a:pPr marL="0" indent="0">
              <a:buNone/>
            </a:pPr>
            <a:endParaRPr lang="sv-SE" sz="2400" dirty="0"/>
          </a:p>
          <a:p>
            <a:pPr marL="0" indent="0">
              <a:buNone/>
            </a:pPr>
            <a:r>
              <a:rPr lang="sv-SE" sz="2400" dirty="0"/>
              <a:t>I 40 timmar ingår även egen reflektionstid, reflektionstid i grupp samt handledning</a:t>
            </a:r>
          </a:p>
          <a:p>
            <a:pPr marL="0" indent="0">
              <a:buNone/>
            </a:pPr>
            <a:endParaRPr lang="sv-SE" sz="2400" dirty="0"/>
          </a:p>
          <a:p>
            <a:pPr marL="0" indent="0">
              <a:buNone/>
            </a:pPr>
            <a:r>
              <a:rPr lang="sv-SE" sz="2400" dirty="0"/>
              <a:t>Godkänd frånvaro:</a:t>
            </a:r>
          </a:p>
          <a:p>
            <a:pPr marL="0" indent="0">
              <a:buNone/>
            </a:pPr>
            <a:r>
              <a:rPr lang="sv-SE" sz="2400" dirty="0"/>
              <a:t>Sjukdom, VAB</a:t>
            </a:r>
          </a:p>
          <a:p>
            <a:pPr marL="285750" indent="-285750"/>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4735341" y="327990"/>
            <a:ext cx="5412512" cy="924339"/>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913342" y="417980"/>
            <a:ext cx="5522745"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VFU är obligatorisk</a:t>
            </a:r>
          </a:p>
        </p:txBody>
      </p:sp>
    </p:spTree>
    <p:extLst>
      <p:ext uri="{BB962C8B-B14F-4D97-AF65-F5344CB8AC3E}">
        <p14:creationId xmlns:p14="http://schemas.microsoft.com/office/powerpoint/2010/main" val="198797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445162" y="1451398"/>
            <a:ext cx="7389155" cy="4605563"/>
          </a:xfrm>
        </p:spPr>
        <p:txBody>
          <a:bodyPr>
            <a:noAutofit/>
          </a:bodyPr>
          <a:lstStyle/>
          <a:p>
            <a:pPr marL="0" indent="0">
              <a:buNone/>
            </a:pPr>
            <a:r>
              <a:rPr lang="sv-SE" sz="3200" dirty="0"/>
              <a:t>Lärandemål 1: Undervisning</a:t>
            </a:r>
          </a:p>
          <a:p>
            <a:pPr marL="0" indent="0">
              <a:buNone/>
            </a:pPr>
            <a:endParaRPr lang="sv-SE" sz="3200" dirty="0"/>
          </a:p>
          <a:p>
            <a:pPr marL="0" indent="0">
              <a:buNone/>
            </a:pPr>
            <a:r>
              <a:rPr lang="sv-SE" sz="3200" dirty="0"/>
              <a:t>Lärandemål 2: Värdegrund</a:t>
            </a:r>
          </a:p>
          <a:p>
            <a:pPr marL="0" indent="0">
              <a:buNone/>
            </a:pPr>
            <a:endParaRPr lang="sv-SE" sz="3200" dirty="0"/>
          </a:p>
          <a:p>
            <a:pPr marL="0" indent="0">
              <a:buNone/>
            </a:pPr>
            <a:r>
              <a:rPr lang="sv-SE" sz="3200" dirty="0"/>
              <a:t>Lärandemål 3: Förskolans uppdrag</a:t>
            </a:r>
            <a:endParaRPr lang="sv-SE" sz="2400" dirty="0"/>
          </a:p>
          <a:p>
            <a:pPr marL="285750" indent="-285750"/>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4611773" y="283985"/>
            <a:ext cx="3689681"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867139" y="283984"/>
            <a:ext cx="4094041"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Lärandemål</a:t>
            </a:r>
          </a:p>
        </p:txBody>
      </p:sp>
    </p:spTree>
    <p:extLst>
      <p:ext uri="{BB962C8B-B14F-4D97-AF65-F5344CB8AC3E}">
        <p14:creationId xmlns:p14="http://schemas.microsoft.com/office/powerpoint/2010/main" val="81593893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8573</TotalTime>
  <Words>2708</Words>
  <Application>Microsoft Office PowerPoint</Application>
  <PresentationFormat>Bredbild</PresentationFormat>
  <Paragraphs>333</Paragraphs>
  <Slides>48</Slides>
  <Notes>16</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48</vt:i4>
      </vt:variant>
    </vt:vector>
  </HeadingPairs>
  <TitlesOfParts>
    <vt:vector size="58" baseType="lpstr">
      <vt:lpstr>Arial</vt:lpstr>
      <vt:lpstr>Calibri</vt:lpstr>
      <vt:lpstr>Calibri Light</vt:lpstr>
      <vt:lpstr>TheSansB W4 SemiLight</vt:lpstr>
      <vt:lpstr>TheSansB W6 SemiBold</vt:lpstr>
      <vt:lpstr>TheSansB W7 Bold</vt:lpstr>
      <vt:lpstr>TheSansB W8 ExtraBold</vt:lpstr>
      <vt:lpstr>Wingdings</vt:lpstr>
      <vt:lpstr>Office-tema</vt:lpstr>
      <vt:lpstr>1_Office-tema</vt:lpstr>
      <vt:lpstr>Vfu-lärardag 11/10-22 för studenter antagna på Förskollärarprogrammet 2022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Är du intresserad av att göra VFU-utomlands i Sarajevo?</vt:lpstr>
      <vt:lpstr>Sarajevo ”slottets stad”,  huvudstaden i Bosnien och Hercegovina</vt:lpstr>
      <vt:lpstr>Skola och Förskola: Bloom, med internationell profil samt Montessori pedagogik och utomhuspedagogik</vt:lpstr>
      <vt:lpstr>Förskola: Smart,  förskolan  har en inriktning av Reggio Emilia filosofin. Undervisningsspråket är både engelska och bosniska. </vt:lpstr>
      <vt:lpstr>PowerPoint-presentation</vt:lpstr>
      <vt:lpstr>Samarbete i uppstart i Schweiz</vt:lpstr>
      <vt:lpstr>PowerPoint-presentation</vt:lpstr>
      <vt:lpstr>PowerPoint-presentation</vt:lpstr>
      <vt:lpstr>VFU-portföljen för studenter - en introduktion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Malmö högskola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Max Persson</dc:creator>
  <cp:lastModifiedBy>Ann Kristina Brovall</cp:lastModifiedBy>
  <cp:revision>100</cp:revision>
  <dcterms:created xsi:type="dcterms:W3CDTF">2019-09-26T09:15:23Z</dcterms:created>
  <dcterms:modified xsi:type="dcterms:W3CDTF">2022-10-11T09:34:17Z</dcterms:modified>
</cp:coreProperties>
</file>