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6"/>
  </p:notesMasterIdLst>
  <p:sldIdLst>
    <p:sldId id="29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00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83297" autoAdjust="0"/>
  </p:normalViewPr>
  <p:slideViewPr>
    <p:cSldViewPr snapToGrid="0" snapToObjects="1">
      <p:cViewPr varScale="1">
        <p:scale>
          <a:sx n="67" d="100"/>
          <a:sy n="67" d="100"/>
        </p:scale>
        <p:origin x="120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B2FA3B-FB1A-744E-AC9C-1D77D3E304CB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1E07B-78B8-0A41-A6FD-B2454DDAA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91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9802" y="1214473"/>
            <a:ext cx="5391655" cy="2775761"/>
          </a:xfrm>
        </p:spPr>
        <p:txBody>
          <a:bodyPr anchor="b" anchorCtr="0"/>
          <a:lstStyle>
            <a:lvl1pPr algn="l"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9800" y="4275981"/>
            <a:ext cx="5391654" cy="1752600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/>
              <a:t>Klicka här för att ändra format på underrubrik i bakgrunden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849316" y="6048045"/>
            <a:ext cx="5392737" cy="461433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000">
                <a:solidFill>
                  <a:srgbClr val="CACFCF"/>
                </a:solidFill>
              </a:defRPr>
            </a:lvl1pPr>
          </a:lstStyle>
          <a:p>
            <a:pPr lvl="0"/>
            <a:r>
              <a:rPr lang="sv-SE" noProof="0"/>
              <a:t>Additional info</a:t>
            </a:r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g text w/ covering im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sv-SE" noProof="0"/>
              <a:t>Klicka på ikonen för att lägga till en bild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3094" y="791972"/>
            <a:ext cx="6480000" cy="4859523"/>
          </a:xfrm>
        </p:spPr>
        <p:txBody>
          <a:bodyPr anchor="ctr" anchorCtr="0"/>
          <a:lstStyle>
            <a:lvl1pPr marL="0" indent="0" algn="ctr">
              <a:spcBef>
                <a:spcPts val="1200"/>
              </a:spcBef>
              <a:buNone/>
              <a:defRPr sz="2800" b="1">
                <a:solidFill>
                  <a:schemeClr val="bg1"/>
                </a:solidFill>
              </a:defRPr>
            </a:lvl1pPr>
            <a:lvl2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2pPr>
            <a:lvl3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3pPr>
            <a:lvl4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4pPr>
            <a:lvl5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7" name="ClipArt Placeholder 7"/>
          <p:cNvSpPr>
            <a:spLocks noGrp="1"/>
          </p:cNvSpPr>
          <p:nvPr>
            <p:ph type="clipArt" sz="quarter" idx="11"/>
          </p:nvPr>
        </p:nvSpPr>
        <p:spPr>
          <a:xfrm>
            <a:off x="7496162" y="6174633"/>
            <a:ext cx="1247016" cy="410400"/>
          </a:xfrm>
          <a:blipFill rotWithShape="1"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rgbClr val="FFFFFF"/>
                </a:solidFill>
              </a:defRPr>
            </a:lvl1pPr>
          </a:lstStyle>
          <a:p>
            <a:r>
              <a:rPr lang="sv-SE" noProof="0"/>
              <a:t>Klicka på ikonen för att lägga till onlinebild</a:t>
            </a:r>
          </a:p>
        </p:txBody>
      </p:sp>
    </p:spTree>
    <p:extLst>
      <p:ext uri="{BB962C8B-B14F-4D97-AF65-F5344CB8AC3E}">
        <p14:creationId xmlns:p14="http://schemas.microsoft.com/office/powerpoint/2010/main" val="18556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>
        <p:tmplLst>
          <p:tmpl>
            <p:tnLst>
              <p:par>
                <p:cTn presetID="10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9825"/>
            <a:ext cx="8229600" cy="1143000"/>
          </a:xfrm>
        </p:spPr>
        <p:txBody>
          <a:bodyPr/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8964"/>
            <a:ext cx="4038600" cy="391720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8964"/>
            <a:ext cx="4038600" cy="391720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982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62797"/>
            <a:ext cx="4040188" cy="639763"/>
          </a:xfrm>
        </p:spPr>
        <p:txBody>
          <a:bodyPr anchor="b">
            <a:normAutofit/>
          </a:bodyPr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02561"/>
            <a:ext cx="4040188" cy="3323603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2162797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802561"/>
            <a:ext cx="4041775" cy="3323603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7654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U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525840" y="2005384"/>
            <a:ext cx="2092325" cy="2462400"/>
          </a:xfrm>
          <a:blipFill rotWithShape="1"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612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format på underrubrik i bakgrunden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4B405-58D2-4AA3-8C9E-0FDD37371923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141469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Colore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9802" y="1214473"/>
            <a:ext cx="5391655" cy="2775761"/>
          </a:xfrm>
        </p:spPr>
        <p:txBody>
          <a:bodyPr anchor="b" anchorCtr="0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9800" y="4275981"/>
            <a:ext cx="5391654" cy="1752600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/>
              <a:t>Klicka här för att ändra format på underrubrik i bakgrunden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849316" y="6048045"/>
            <a:ext cx="5392737" cy="461433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000">
                <a:solidFill>
                  <a:srgbClr val="FFFFFF"/>
                </a:solidFill>
              </a:defRPr>
            </a:lvl1pPr>
          </a:lstStyle>
          <a:p>
            <a:pPr lvl="0"/>
            <a:r>
              <a:rPr lang="sv-SE" noProof="0"/>
              <a:t>Additional info</a:t>
            </a:r>
          </a:p>
        </p:txBody>
      </p:sp>
      <p:sp>
        <p:nvSpPr>
          <p:cNvPr id="6" name="ClipArt Placeholder 7"/>
          <p:cNvSpPr>
            <a:spLocks noGrp="1"/>
          </p:cNvSpPr>
          <p:nvPr>
            <p:ph type="clipArt" sz="quarter" idx="11"/>
          </p:nvPr>
        </p:nvSpPr>
        <p:spPr>
          <a:xfrm>
            <a:off x="7496162" y="6174633"/>
            <a:ext cx="1247016" cy="410400"/>
          </a:xfrm>
          <a:blipFill rotWithShape="1"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rgbClr val="FFFFFF"/>
                </a:solidFill>
              </a:defRPr>
            </a:lvl1pPr>
          </a:lstStyle>
          <a:p>
            <a:r>
              <a:rPr lang="sv-SE" noProof="0"/>
              <a:t>Klicka på ikonen för att lägga till onlinebild</a:t>
            </a:r>
          </a:p>
        </p:txBody>
      </p:sp>
    </p:spTree>
    <p:extLst>
      <p:ext uri="{BB962C8B-B14F-4D97-AF65-F5344CB8AC3E}">
        <p14:creationId xmlns:p14="http://schemas.microsoft.com/office/powerpoint/2010/main" val="1941498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Content and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514" y="2"/>
            <a:ext cx="2627485" cy="1942825"/>
          </a:xfrm>
        </p:spPr>
        <p:txBody>
          <a:bodyPr anchor="b" anchorCtr="0"/>
          <a:lstStyle>
            <a:lvl1pPr>
              <a:defRPr sz="2000"/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514" y="2252157"/>
            <a:ext cx="2627485" cy="3840000"/>
          </a:xfrm>
        </p:spPr>
        <p:txBody>
          <a:bodyPr>
            <a:normAutofit/>
          </a:bodyPr>
          <a:lstStyle>
            <a:lvl1pPr>
              <a:defRPr sz="1100"/>
            </a:lvl1pPr>
            <a:lvl2pPr>
              <a:defRPr sz="105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884616" y="0"/>
            <a:ext cx="5259387" cy="6858000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sv-SE" noProof="0"/>
              <a:t>Klicka på ikonen för att lägga till en bild</a:t>
            </a:r>
          </a:p>
        </p:txBody>
      </p:sp>
      <p:sp>
        <p:nvSpPr>
          <p:cNvPr id="7" name="ClipArt Placeholder 7"/>
          <p:cNvSpPr>
            <a:spLocks noGrp="1"/>
          </p:cNvSpPr>
          <p:nvPr>
            <p:ph type="clipArt" sz="quarter" idx="11"/>
          </p:nvPr>
        </p:nvSpPr>
        <p:spPr>
          <a:xfrm>
            <a:off x="7496162" y="6174633"/>
            <a:ext cx="1247016" cy="410400"/>
          </a:xfrm>
          <a:blipFill rotWithShape="1"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rgbClr val="FFFFFF"/>
                </a:solidFill>
              </a:defRPr>
            </a:lvl1pPr>
          </a:lstStyle>
          <a:p>
            <a:r>
              <a:rPr lang="sv-SE" noProof="0"/>
              <a:t>Klicka på ikonen för att lägga till onlinebild</a:t>
            </a:r>
          </a:p>
        </p:txBody>
      </p:sp>
    </p:spTree>
    <p:extLst>
      <p:ext uri="{BB962C8B-B14F-4D97-AF65-F5344CB8AC3E}">
        <p14:creationId xmlns:p14="http://schemas.microsoft.com/office/powerpoint/2010/main" val="1177394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2937" y="2"/>
            <a:ext cx="2627485" cy="1942825"/>
          </a:xfrm>
        </p:spPr>
        <p:txBody>
          <a:bodyPr anchor="b" anchorCtr="0"/>
          <a:lstStyle>
            <a:lvl1pPr>
              <a:defRPr sz="2000"/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2937" y="2252157"/>
            <a:ext cx="2627485" cy="3840000"/>
          </a:xfrm>
        </p:spPr>
        <p:txBody>
          <a:bodyPr>
            <a:normAutofit/>
          </a:bodyPr>
          <a:lstStyle>
            <a:lvl1pPr>
              <a:defRPr sz="1100"/>
            </a:lvl1pPr>
            <a:lvl2pPr>
              <a:defRPr sz="105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" y="0"/>
            <a:ext cx="5259387" cy="6858000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sv-SE" noProof="0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855714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ing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ClipArt Placeholder 7"/>
          <p:cNvSpPr>
            <a:spLocks noGrp="1"/>
          </p:cNvSpPr>
          <p:nvPr>
            <p:ph type="clipArt" sz="quarter" idx="11"/>
          </p:nvPr>
        </p:nvSpPr>
        <p:spPr>
          <a:xfrm>
            <a:off x="7496162" y="6174633"/>
            <a:ext cx="1247016" cy="410400"/>
          </a:xfrm>
          <a:blipFill rotWithShape="1"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på ikonen för att lägga till onlinebild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862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2000" y="799828"/>
            <a:ext cx="6480000" cy="4859523"/>
          </a:xfrm>
        </p:spPr>
        <p:txBody>
          <a:bodyPr anchor="ctr" anchorCtr="0"/>
          <a:lstStyle>
            <a:lvl1pPr marL="0" indent="0" algn="ctr">
              <a:spcBef>
                <a:spcPts val="1200"/>
              </a:spcBef>
              <a:buNone/>
              <a:defRPr sz="2800" b="1"/>
            </a:lvl1pPr>
            <a:lvl2pPr marL="0" indent="0" algn="ctr">
              <a:spcBef>
                <a:spcPts val="1200"/>
              </a:spcBef>
              <a:buNone/>
              <a:defRPr/>
            </a:lvl2pPr>
            <a:lvl3pPr marL="0" indent="0" algn="ctr">
              <a:spcBef>
                <a:spcPts val="1200"/>
              </a:spcBef>
              <a:buNone/>
              <a:defRPr/>
            </a:lvl3pPr>
            <a:lvl4pPr marL="0" indent="0" algn="ctr">
              <a:spcBef>
                <a:spcPts val="1200"/>
              </a:spcBef>
              <a:buNone/>
              <a:defRPr/>
            </a:lvl4pPr>
            <a:lvl5pPr marL="0" indent="0" algn="ctr">
              <a:spcBef>
                <a:spcPts val="1200"/>
              </a:spcBef>
              <a:buNone/>
              <a:defRPr/>
            </a:lvl5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058280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>
        <p:tmplLst>
          <p:tmpl>
            <p:tnLst>
              <p:par>
                <p:cTn presetID="10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g text Colore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3094" y="791972"/>
            <a:ext cx="6480000" cy="4859523"/>
          </a:xfrm>
        </p:spPr>
        <p:txBody>
          <a:bodyPr anchor="ctr" anchorCtr="0"/>
          <a:lstStyle>
            <a:lvl1pPr marL="0" indent="0" algn="ctr">
              <a:spcBef>
                <a:spcPts val="1200"/>
              </a:spcBef>
              <a:buNone/>
              <a:defRPr sz="2800" b="1">
                <a:solidFill>
                  <a:schemeClr val="bg1"/>
                </a:solidFill>
              </a:defRPr>
            </a:lvl1pPr>
            <a:lvl2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2pPr>
            <a:lvl3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3pPr>
            <a:lvl4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4pPr>
            <a:lvl5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" name="ClipArt Placeholder 7"/>
          <p:cNvSpPr>
            <a:spLocks noGrp="1"/>
          </p:cNvSpPr>
          <p:nvPr>
            <p:ph type="clipArt" sz="quarter" idx="11"/>
          </p:nvPr>
        </p:nvSpPr>
        <p:spPr>
          <a:xfrm>
            <a:off x="7496162" y="6174633"/>
            <a:ext cx="1247016" cy="410400"/>
          </a:xfrm>
          <a:blipFill rotWithShape="1"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rgbClr val="FFFFFF"/>
                </a:solidFill>
              </a:defRPr>
            </a:lvl1pPr>
          </a:lstStyle>
          <a:p>
            <a:r>
              <a:rPr lang="sv-SE" noProof="0"/>
              <a:t>Klicka på ikonen för att lägga till onlinebild</a:t>
            </a:r>
          </a:p>
        </p:txBody>
      </p:sp>
    </p:spTree>
    <p:extLst>
      <p:ext uri="{BB962C8B-B14F-4D97-AF65-F5344CB8AC3E}">
        <p14:creationId xmlns:p14="http://schemas.microsoft.com/office/powerpoint/2010/main" val="3889700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>
        <p:tmplLst>
          <p:tmpl>
            <p:tnLst>
              <p:par>
                <p:cTn presetID="10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boxes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2" hasCustomPrompt="1"/>
          </p:nvPr>
        </p:nvSpPr>
        <p:spPr>
          <a:xfrm>
            <a:off x="3781936" y="2448075"/>
            <a:ext cx="1462642" cy="764191"/>
          </a:xfrm>
          <a:solidFill>
            <a:schemeClr val="accent3"/>
          </a:solidFill>
        </p:spPr>
        <p:txBody>
          <a:bodyPr wrap="square" lIns="216000" tIns="108000" rIns="216000" bIns="90000" anchor="ctr" anchorCtr="1">
            <a:spAutoFit/>
          </a:bodyPr>
          <a:lstStyle>
            <a:lvl1pPr marL="0" indent="0" algn="ctr">
              <a:lnSpc>
                <a:spcPct val="90000"/>
              </a:lnSpc>
              <a:spcBef>
                <a:spcPts val="1200"/>
              </a:spcBef>
              <a:buNone/>
              <a:defRPr sz="4000" b="1">
                <a:solidFill>
                  <a:schemeClr val="bg1"/>
                </a:solidFill>
              </a:defRPr>
            </a:lvl1pPr>
            <a:lvl2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2pPr>
            <a:lvl3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3pPr>
            <a:lvl4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4pPr>
            <a:lvl5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noProof="0"/>
              <a:t>XXX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928468" y="3140117"/>
            <a:ext cx="1462642" cy="764191"/>
          </a:xfrm>
          <a:solidFill>
            <a:schemeClr val="accent3"/>
          </a:solidFill>
        </p:spPr>
        <p:txBody>
          <a:bodyPr wrap="square" lIns="216000" tIns="108000" rIns="216000" bIns="90000" anchor="ctr" anchorCtr="1">
            <a:spAutoFit/>
          </a:bodyPr>
          <a:lstStyle>
            <a:lvl1pPr marL="0" indent="0" algn="ctr">
              <a:lnSpc>
                <a:spcPct val="90000"/>
              </a:lnSpc>
              <a:spcBef>
                <a:spcPts val="1200"/>
              </a:spcBef>
              <a:buNone/>
              <a:defRPr sz="4000" b="1">
                <a:solidFill>
                  <a:schemeClr val="bg1"/>
                </a:solidFill>
              </a:defRPr>
            </a:lvl1pPr>
            <a:lvl2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2pPr>
            <a:lvl3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3pPr>
            <a:lvl4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4pPr>
            <a:lvl5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noProof="0"/>
              <a:t>XXX</a:t>
            </a:r>
          </a:p>
        </p:txBody>
      </p:sp>
      <p:sp>
        <p:nvSpPr>
          <p:cNvPr id="6" name="ClipArt Placeholder 7"/>
          <p:cNvSpPr>
            <a:spLocks noGrp="1"/>
          </p:cNvSpPr>
          <p:nvPr>
            <p:ph type="clipArt" sz="quarter" idx="11"/>
          </p:nvPr>
        </p:nvSpPr>
        <p:spPr>
          <a:xfrm>
            <a:off x="7496162" y="6174633"/>
            <a:ext cx="1247016" cy="410400"/>
          </a:xfrm>
          <a:blipFill rotWithShape="1"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rgbClr val="FFFFFF"/>
                </a:solidFill>
              </a:defRPr>
            </a:lvl1pPr>
          </a:lstStyle>
          <a:p>
            <a:r>
              <a:rPr lang="sv-SE" noProof="0"/>
              <a:t>Klicka på ikonen för att lägga till onlinebild</a:t>
            </a:r>
          </a:p>
        </p:txBody>
      </p:sp>
    </p:spTree>
    <p:extLst>
      <p:ext uri="{BB962C8B-B14F-4D97-AF65-F5344CB8AC3E}">
        <p14:creationId xmlns:p14="http://schemas.microsoft.com/office/powerpoint/2010/main" val="374628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>
        <p:tmplLst>
          <p:tmpl>
            <p:tnLst>
              <p:par>
                <p:cTn presetID="10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animBg="1">
        <p:tmplLst>
          <p:tmpl>
            <p:tnLst>
              <p:par>
                <p:cTn presetID="10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32000" y="799825"/>
            <a:ext cx="648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000" y="2252157"/>
            <a:ext cx="6480000" cy="384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pic>
        <p:nvPicPr>
          <p:cNvPr id="9" name="Picture 8" descr="MAU.pdf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6162" y="6174633"/>
            <a:ext cx="1245460" cy="41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72" r:id="rId2"/>
    <p:sldLayoutId id="2147493457" r:id="rId3"/>
    <p:sldLayoutId id="2147493469" r:id="rId4"/>
    <p:sldLayoutId id="2147493470" r:id="rId5"/>
    <p:sldLayoutId id="2147493471" r:id="rId6"/>
    <p:sldLayoutId id="2147493467" r:id="rId7"/>
    <p:sldLayoutId id="2147493468" r:id="rId8"/>
    <p:sldLayoutId id="2147493491" r:id="rId9"/>
    <p:sldLayoutId id="2147493474" r:id="rId10"/>
    <p:sldLayoutId id="2147493459" r:id="rId11"/>
    <p:sldLayoutId id="2147493460" r:id="rId12"/>
    <p:sldLayoutId id="2147493462" r:id="rId13"/>
    <p:sldLayoutId id="2147493473" r:id="rId14"/>
    <p:sldLayoutId id="2147493490" r:id="rId15"/>
    <p:sldLayoutId id="2147493463" r:id="rId16"/>
    <p:sldLayoutId id="2147493492" r:id="rId17"/>
  </p:sldLayoutIdLst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457200" rtl="0" eaLnBrk="1" latinLnBrk="0" hangingPunct="1">
        <a:lnSpc>
          <a:spcPct val="110000"/>
        </a:lnSpc>
        <a:spcBef>
          <a:spcPts val="12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457200" rtl="0" eaLnBrk="1" latinLnBrk="0" hangingPunct="1">
        <a:lnSpc>
          <a:spcPct val="110000"/>
        </a:lnSpc>
        <a:spcBef>
          <a:spcPts val="8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457200" rtl="0" eaLnBrk="1" latinLnBrk="0" hangingPunct="1">
        <a:lnSpc>
          <a:spcPct val="110000"/>
        </a:lnSpc>
        <a:spcBef>
          <a:spcPts val="6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457200" rtl="0" eaLnBrk="1" latinLnBrk="0" hangingPunct="1">
        <a:lnSpc>
          <a:spcPct val="110000"/>
        </a:lnSpc>
        <a:spcBef>
          <a:spcPts val="400"/>
        </a:spcBef>
        <a:buFont typeface="Arial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457200" rtl="0" eaLnBrk="1" latinLnBrk="0" hangingPunct="1">
        <a:lnSpc>
          <a:spcPct val="110000"/>
        </a:lnSpc>
        <a:spcBef>
          <a:spcPts val="400"/>
        </a:spcBef>
        <a:buFont typeface="Arial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36913" y="152400"/>
            <a:ext cx="7564211" cy="1062038"/>
          </a:xfrm>
        </p:spPr>
        <p:txBody>
          <a:bodyPr/>
          <a:lstStyle/>
          <a:p>
            <a:pPr algn="l"/>
            <a:r>
              <a:rPr lang="sv-SE" altLang="sv-SE" dirty="0"/>
              <a:t>Förskollärarutbildning </a:t>
            </a:r>
            <a:br>
              <a:rPr lang="sv-SE" altLang="sv-SE" dirty="0"/>
            </a:br>
            <a:r>
              <a:rPr lang="sv-SE" altLang="sv-SE" dirty="0"/>
              <a:t>fr.o.m. antagning HT18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790018" y="1502252"/>
            <a:ext cx="472669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sz="1400" dirty="0"/>
              <a:t>1           2            3           4           5           6             7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91274" y="1447800"/>
            <a:ext cx="68807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sz="1400" dirty="0">
                <a:latin typeface="Calibri" panose="020F0502020204030204" pitchFamily="34" charset="0"/>
              </a:rPr>
              <a:t>Termin</a:t>
            </a:r>
          </a:p>
        </p:txBody>
      </p:sp>
      <p:grpSp>
        <p:nvGrpSpPr>
          <p:cNvPr id="4101" name="Group 5"/>
          <p:cNvGrpSpPr>
            <a:grpSpLocks/>
          </p:cNvGrpSpPr>
          <p:nvPr/>
        </p:nvGrpSpPr>
        <p:grpSpPr bwMode="auto">
          <a:xfrm>
            <a:off x="1577081" y="1514104"/>
            <a:ext cx="4799429" cy="466725"/>
            <a:chOff x="1008" y="1104"/>
            <a:chExt cx="2870" cy="196"/>
          </a:xfrm>
        </p:grpSpPr>
        <p:sp>
          <p:nvSpPr>
            <p:cNvPr id="4137" name="Line 6"/>
            <p:cNvSpPr>
              <a:spLocks noChangeShapeType="1"/>
            </p:cNvSpPr>
            <p:nvPr/>
          </p:nvSpPr>
          <p:spPr bwMode="auto">
            <a:xfrm>
              <a:off x="1418" y="11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38" name="Line 7"/>
            <p:cNvSpPr>
              <a:spLocks noChangeShapeType="1"/>
            </p:cNvSpPr>
            <p:nvPr/>
          </p:nvSpPr>
          <p:spPr bwMode="auto">
            <a:xfrm>
              <a:off x="1008" y="11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39" name="Line 8"/>
            <p:cNvSpPr>
              <a:spLocks noChangeShapeType="1"/>
            </p:cNvSpPr>
            <p:nvPr/>
          </p:nvSpPr>
          <p:spPr bwMode="auto">
            <a:xfrm>
              <a:off x="1828" y="11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40" name="Line 9"/>
            <p:cNvSpPr>
              <a:spLocks noChangeShapeType="1"/>
            </p:cNvSpPr>
            <p:nvPr/>
          </p:nvSpPr>
          <p:spPr bwMode="auto">
            <a:xfrm>
              <a:off x="2238" y="11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41" name="Line 10"/>
            <p:cNvSpPr>
              <a:spLocks noChangeShapeType="1"/>
            </p:cNvSpPr>
            <p:nvPr/>
          </p:nvSpPr>
          <p:spPr bwMode="auto">
            <a:xfrm>
              <a:off x="2648" y="11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42" name="Line 11"/>
            <p:cNvSpPr>
              <a:spLocks noChangeShapeType="1"/>
            </p:cNvSpPr>
            <p:nvPr/>
          </p:nvSpPr>
          <p:spPr bwMode="auto">
            <a:xfrm>
              <a:off x="3058" y="11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43" name="Line 12"/>
            <p:cNvSpPr>
              <a:spLocks noChangeShapeType="1"/>
            </p:cNvSpPr>
            <p:nvPr/>
          </p:nvSpPr>
          <p:spPr bwMode="auto">
            <a:xfrm>
              <a:off x="3468" y="11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44" name="Line 13"/>
            <p:cNvSpPr>
              <a:spLocks noChangeShapeType="1"/>
            </p:cNvSpPr>
            <p:nvPr/>
          </p:nvSpPr>
          <p:spPr bwMode="auto">
            <a:xfrm>
              <a:off x="3878" y="11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48" name="Line 17"/>
            <p:cNvSpPr>
              <a:spLocks noChangeShapeType="1"/>
            </p:cNvSpPr>
            <p:nvPr/>
          </p:nvSpPr>
          <p:spPr bwMode="auto">
            <a:xfrm>
              <a:off x="1008" y="1296"/>
              <a:ext cx="2870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4102" name="Text Box 18"/>
          <p:cNvSpPr txBox="1">
            <a:spLocks noChangeArrowheads="1"/>
          </p:cNvSpPr>
          <p:nvPr/>
        </p:nvSpPr>
        <p:spPr bwMode="auto">
          <a:xfrm>
            <a:off x="0" y="2146300"/>
            <a:ext cx="12144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sz="2000" b="0">
                <a:solidFill>
                  <a:schemeClr val="bg1"/>
                </a:solidFill>
              </a:rPr>
              <a:t>Förskola</a:t>
            </a:r>
            <a:br>
              <a:rPr lang="sv-SE" altLang="sv-SE" sz="2000" b="0">
                <a:solidFill>
                  <a:schemeClr val="bg1"/>
                </a:solidFill>
              </a:rPr>
            </a:br>
            <a:r>
              <a:rPr lang="sv-SE" altLang="sv-SE" sz="2000" b="0">
                <a:solidFill>
                  <a:schemeClr val="bg1"/>
                </a:solidFill>
              </a:rPr>
              <a:t>210 hp</a:t>
            </a:r>
            <a:endParaRPr lang="sv-SE" altLang="sv-SE" sz="2400" b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25" name="Text Box 81"/>
          <p:cNvSpPr txBox="1">
            <a:spLocks noChangeArrowheads="1"/>
          </p:cNvSpPr>
          <p:nvPr/>
        </p:nvSpPr>
        <p:spPr bwMode="auto">
          <a:xfrm>
            <a:off x="459193" y="2785792"/>
            <a:ext cx="108704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sv-SE" altLang="sv-SE" sz="1400" dirty="0">
                <a:latin typeface="Calibri" panose="020F0502020204030204" pitchFamily="34" charset="0"/>
              </a:rPr>
              <a:t>Veckor </a:t>
            </a:r>
            <a:r>
              <a:rPr lang="sv-SE" altLang="sv-SE" sz="1400" dirty="0" err="1">
                <a:latin typeface="Calibri" panose="020F0502020204030204" pitchFamily="34" charset="0"/>
              </a:rPr>
              <a:t>vfu</a:t>
            </a:r>
            <a:endParaRPr lang="sv-SE" altLang="sv-SE" sz="1400" dirty="0">
              <a:latin typeface="Calibri" panose="020F0502020204030204" pitchFamily="34" charset="0"/>
            </a:endParaRPr>
          </a:p>
        </p:txBody>
      </p:sp>
      <p:sp>
        <p:nvSpPr>
          <p:cNvPr id="4136" name="TextBox 1"/>
          <p:cNvSpPr txBox="1">
            <a:spLocks noChangeArrowheads="1"/>
          </p:cNvSpPr>
          <p:nvPr/>
        </p:nvSpPr>
        <p:spPr bwMode="auto">
          <a:xfrm>
            <a:off x="1516063" y="3214688"/>
            <a:ext cx="7016750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sz="1400" b="0" dirty="0">
                <a:latin typeface="Calibri" panose="020F0502020204030204" pitchFamily="34" charset="0"/>
              </a:rPr>
              <a:t>F – Fördjupningsämne, Barndom och lärande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v-SE" altLang="sv-SE" sz="1400" b="0" dirty="0">
                <a:latin typeface="Calibri" panose="020F0502020204030204" pitchFamily="34" charset="0"/>
              </a:rPr>
              <a:t>U – Utbildningsvetenskaplig kärna</a:t>
            </a:r>
          </a:p>
          <a:p>
            <a:pPr>
              <a:spcBef>
                <a:spcPct val="0"/>
              </a:spcBef>
              <a:buFontTx/>
              <a:buNone/>
            </a:pPr>
            <a:endParaRPr lang="sv-SE" altLang="sv-SE" sz="1400" b="0" dirty="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sv-SE" altLang="sv-SE" sz="1400" b="0" dirty="0">
                <a:latin typeface="Calibri" panose="020F0502020204030204" pitchFamily="34" charset="0"/>
              </a:rPr>
              <a:t>I förskollärarutbildningen studerar du Barndom och lärande som fördjupningsämne i vilket du skriver ditt examensarbete (Ex). I fördjupningsämnet ingår studier om barndom, fostran och omsorg liksom estetiska uttrycksformer (Est), literacy (</a:t>
            </a:r>
            <a:r>
              <a:rPr lang="sv-SE" altLang="sv-SE" sz="1400" dirty="0">
                <a:latin typeface="Calibri" panose="020F0502020204030204" pitchFamily="34" charset="0"/>
              </a:rPr>
              <a:t>Lit</a:t>
            </a:r>
            <a:r>
              <a:rPr lang="sv-SE" altLang="sv-SE" sz="1400" b="0" dirty="0">
                <a:latin typeface="Calibri" panose="020F0502020204030204" pitchFamily="34" charset="0"/>
              </a:rPr>
              <a:t>), matematik (Ma), naturorienterande ämnen och teknik (NO) ur ett lek- och lärandeperspektiv.</a:t>
            </a:r>
          </a:p>
          <a:p>
            <a:pPr>
              <a:spcBef>
                <a:spcPct val="0"/>
              </a:spcBef>
              <a:buFontTx/>
              <a:buNone/>
            </a:pPr>
            <a:endParaRPr lang="sv-SE" altLang="sv-SE" sz="1400" b="0" dirty="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sv-SE" altLang="sv-SE" sz="1400" b="0" dirty="0">
                <a:latin typeface="Calibri" panose="020F0502020204030204" pitchFamily="34" charset="0"/>
              </a:rPr>
              <a:t>Därutöver ingår verksamhetsförlagd utbildning (</a:t>
            </a:r>
            <a:r>
              <a:rPr lang="sv-SE" altLang="sv-SE" sz="1400" b="0" dirty="0" err="1">
                <a:latin typeface="Calibri" panose="020F0502020204030204" pitchFamily="34" charset="0"/>
              </a:rPr>
              <a:t>vfu</a:t>
            </a:r>
            <a:r>
              <a:rPr lang="sv-SE" altLang="sv-SE" sz="1400" b="0" dirty="0">
                <a:latin typeface="Calibri" panose="020F0502020204030204" pitchFamily="34" charset="0"/>
              </a:rPr>
              <a:t>) om 30 </a:t>
            </a:r>
            <a:r>
              <a:rPr lang="sv-SE" altLang="sv-SE" sz="1400" b="0" dirty="0" err="1">
                <a:latin typeface="Calibri" panose="020F0502020204030204" pitchFamily="34" charset="0"/>
              </a:rPr>
              <a:t>hp</a:t>
            </a:r>
            <a:r>
              <a:rPr lang="sv-SE" altLang="sv-SE" sz="1400" b="0" dirty="0">
                <a:latin typeface="Calibri" panose="020F0502020204030204" pitchFamily="34" charset="0"/>
              </a:rPr>
              <a:t> på en förskola samt utbildningsvetenskaplig kärna om sammanlagt 60 </a:t>
            </a:r>
            <a:r>
              <a:rPr lang="sv-SE" altLang="sv-SE" sz="1400" b="0" dirty="0" err="1">
                <a:latin typeface="Calibri" panose="020F0502020204030204" pitchFamily="34" charset="0"/>
              </a:rPr>
              <a:t>hp</a:t>
            </a:r>
            <a:r>
              <a:rPr lang="sv-SE" altLang="sv-SE" sz="1400" b="0" dirty="0">
                <a:latin typeface="Calibri" panose="020F0502020204030204" pitchFamily="34" charset="0"/>
              </a:rPr>
              <a:t>, varav en del integreras med ditt fördjupningsämne. Den utbildningsvetenskapliga kärnan behandlar frågor om bland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v-SE" altLang="sv-SE" sz="1400" b="0" dirty="0">
                <a:latin typeface="Calibri" panose="020F0502020204030204" pitchFamily="34" charset="0"/>
              </a:rPr>
              <a:t>annat pedagogiskt ledarskap, förskolans värdegrund samt dokumentation och analys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v-SE" altLang="sv-SE" sz="1400" b="0" dirty="0">
                <a:latin typeface="Calibri" panose="020F0502020204030204" pitchFamily="34" charset="0"/>
              </a:rPr>
              <a:t>av barns lärande och utveckling. </a:t>
            </a:r>
          </a:p>
          <a:p>
            <a:pPr>
              <a:spcBef>
                <a:spcPct val="0"/>
              </a:spcBef>
              <a:buFontTx/>
              <a:buNone/>
            </a:pPr>
            <a:endParaRPr lang="sv-SE" altLang="sv-SE" sz="2800" dirty="0">
              <a:solidFill>
                <a:srgbClr val="990000"/>
              </a:solidFill>
              <a:latin typeface="Calibri" panose="020F0502020204030204" pitchFamily="34" charset="0"/>
            </a:endParaRPr>
          </a:p>
        </p:txBody>
      </p:sp>
      <p:sp>
        <p:nvSpPr>
          <p:cNvPr id="53" name="Rectangle 20"/>
          <p:cNvSpPr>
            <a:spLocks noChangeArrowheads="1"/>
          </p:cNvSpPr>
          <p:nvPr/>
        </p:nvSpPr>
        <p:spPr bwMode="auto">
          <a:xfrm>
            <a:off x="1576387" y="2782933"/>
            <a:ext cx="609600" cy="304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400">
                <a:latin typeface="Calibri" pitchFamily="34" charset="0"/>
              </a:rPr>
              <a:t>1</a:t>
            </a:r>
          </a:p>
        </p:txBody>
      </p:sp>
      <p:sp>
        <p:nvSpPr>
          <p:cNvPr id="54" name="Text Box 21"/>
          <p:cNvSpPr txBox="1">
            <a:spLocks noChangeArrowheads="1"/>
          </p:cNvSpPr>
          <p:nvPr/>
        </p:nvSpPr>
        <p:spPr bwMode="auto">
          <a:xfrm>
            <a:off x="1576387" y="2782933"/>
            <a:ext cx="1981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v-SE" sz="1200">
                <a:latin typeface="Calibri" pitchFamily="34" charset="0"/>
              </a:rPr>
              <a:t>Vft</a:t>
            </a:r>
            <a:endParaRPr lang="sv-SE" sz="1200">
              <a:latin typeface="Times New Roman" pitchFamily="18" charset="0"/>
            </a:endParaRPr>
          </a:p>
        </p:txBody>
      </p:sp>
      <p:sp>
        <p:nvSpPr>
          <p:cNvPr id="55" name="Rectangle 22"/>
          <p:cNvSpPr>
            <a:spLocks noChangeArrowheads="1"/>
          </p:cNvSpPr>
          <p:nvPr/>
        </p:nvSpPr>
        <p:spPr bwMode="auto">
          <a:xfrm>
            <a:off x="1576387" y="2097133"/>
            <a:ext cx="304800" cy="698618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400" dirty="0">
                <a:latin typeface="Calibri" pitchFamily="34" charset="0"/>
              </a:rPr>
              <a:t>F</a:t>
            </a:r>
          </a:p>
          <a:p>
            <a:pPr algn="ctr"/>
            <a:endParaRPr lang="sv-SE" sz="1400" dirty="0">
              <a:latin typeface="Calibri" pitchFamily="34" charset="0"/>
            </a:endParaRPr>
          </a:p>
        </p:txBody>
      </p:sp>
      <p:sp>
        <p:nvSpPr>
          <p:cNvPr id="56" name="Rectangle 25"/>
          <p:cNvSpPr>
            <a:spLocks noChangeArrowheads="1"/>
          </p:cNvSpPr>
          <p:nvPr/>
        </p:nvSpPr>
        <p:spPr bwMode="auto">
          <a:xfrm>
            <a:off x="2557370" y="2106008"/>
            <a:ext cx="304800" cy="685800"/>
          </a:xfrm>
          <a:prstGeom prst="rect">
            <a:avLst/>
          </a:prstGeom>
          <a:solidFill>
            <a:srgbClr val="B333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v-SE" sz="1400" dirty="0">
              <a:latin typeface="Calibri" pitchFamily="34" charset="0"/>
            </a:endParaRPr>
          </a:p>
          <a:p>
            <a:pPr algn="ctr"/>
            <a:r>
              <a:rPr lang="sv-SE" sz="1400" dirty="0">
                <a:latin typeface="Calibri" pitchFamily="34" charset="0"/>
              </a:rPr>
              <a:t>H</a:t>
            </a:r>
          </a:p>
          <a:p>
            <a:pPr algn="ctr"/>
            <a:endParaRPr lang="sv-SE" sz="2400" dirty="0">
              <a:latin typeface="Times New Roman" pitchFamily="18" charset="0"/>
            </a:endParaRPr>
          </a:p>
        </p:txBody>
      </p:sp>
      <p:sp>
        <p:nvSpPr>
          <p:cNvPr id="57" name="Rectangle 26"/>
          <p:cNvSpPr>
            <a:spLocks noChangeArrowheads="1"/>
          </p:cNvSpPr>
          <p:nvPr/>
        </p:nvSpPr>
        <p:spPr bwMode="auto">
          <a:xfrm>
            <a:off x="2947987" y="2106008"/>
            <a:ext cx="304800" cy="685800"/>
          </a:xfrm>
          <a:prstGeom prst="rect">
            <a:avLst/>
          </a:prstGeom>
          <a:solidFill>
            <a:srgbClr val="B333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v-SE" sz="1400">
              <a:latin typeface="Calibri" pitchFamily="34" charset="0"/>
            </a:endParaRPr>
          </a:p>
          <a:p>
            <a:pPr algn="ctr"/>
            <a:r>
              <a:rPr lang="sv-SE" sz="1400">
                <a:latin typeface="Calibri" pitchFamily="34" charset="0"/>
              </a:rPr>
              <a:t>H</a:t>
            </a:r>
          </a:p>
          <a:p>
            <a:pPr algn="ctr"/>
            <a:endParaRPr lang="sv-SE" sz="2400">
              <a:latin typeface="Times New Roman" pitchFamily="18" charset="0"/>
            </a:endParaRPr>
          </a:p>
        </p:txBody>
      </p:sp>
      <p:sp>
        <p:nvSpPr>
          <p:cNvPr id="58" name="Rectangle 27"/>
          <p:cNvSpPr>
            <a:spLocks noChangeArrowheads="1"/>
          </p:cNvSpPr>
          <p:nvPr/>
        </p:nvSpPr>
        <p:spPr bwMode="auto">
          <a:xfrm>
            <a:off x="3252787" y="2106008"/>
            <a:ext cx="304800" cy="685800"/>
          </a:xfrm>
          <a:prstGeom prst="rect">
            <a:avLst/>
          </a:prstGeom>
          <a:solidFill>
            <a:srgbClr val="B333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400">
                <a:latin typeface="Calibri" pitchFamily="34" charset="0"/>
              </a:rPr>
              <a:t>H</a:t>
            </a:r>
          </a:p>
          <a:p>
            <a:pPr algn="ctr"/>
            <a:endParaRPr lang="sv-SE" sz="2400">
              <a:latin typeface="Times New Roman" pitchFamily="18" charset="0"/>
            </a:endParaRPr>
          </a:p>
        </p:txBody>
      </p:sp>
      <p:sp>
        <p:nvSpPr>
          <p:cNvPr id="59" name="Rectangle 33"/>
          <p:cNvSpPr>
            <a:spLocks noChangeArrowheads="1"/>
          </p:cNvSpPr>
          <p:nvPr/>
        </p:nvSpPr>
        <p:spPr bwMode="auto">
          <a:xfrm>
            <a:off x="2252570" y="2791808"/>
            <a:ext cx="609600" cy="304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sv-SE" sz="1400">
                <a:latin typeface="Calibri" pitchFamily="34" charset="0"/>
              </a:rPr>
              <a:t>4</a:t>
            </a:r>
          </a:p>
        </p:txBody>
      </p:sp>
      <p:sp>
        <p:nvSpPr>
          <p:cNvPr id="60" name="Rectangle 36"/>
          <p:cNvSpPr>
            <a:spLocks noChangeArrowheads="1"/>
          </p:cNvSpPr>
          <p:nvPr/>
        </p:nvSpPr>
        <p:spPr bwMode="auto">
          <a:xfrm>
            <a:off x="5717309" y="2795751"/>
            <a:ext cx="614057" cy="284137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sv-SE" sz="1400">
                <a:latin typeface="Calibri" pitchFamily="34" charset="0"/>
              </a:rPr>
              <a:t>4</a:t>
            </a:r>
          </a:p>
        </p:txBody>
      </p:sp>
      <p:sp>
        <p:nvSpPr>
          <p:cNvPr id="61" name="Rectangle 37"/>
          <p:cNvSpPr>
            <a:spLocks noChangeArrowheads="1"/>
          </p:cNvSpPr>
          <p:nvPr/>
        </p:nvSpPr>
        <p:spPr bwMode="auto">
          <a:xfrm>
            <a:off x="2557370" y="2106008"/>
            <a:ext cx="304800" cy="685800"/>
          </a:xfrm>
          <a:prstGeom prst="rect">
            <a:avLst/>
          </a:prstGeom>
          <a:solidFill>
            <a:srgbClr val="DADA4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400" dirty="0">
                <a:latin typeface="Calibri" pitchFamily="34" charset="0"/>
              </a:rPr>
              <a:t>F </a:t>
            </a:r>
          </a:p>
          <a:p>
            <a:pPr algn="ctr"/>
            <a:r>
              <a:rPr lang="sv-SE" sz="1400" dirty="0">
                <a:latin typeface="Calibri" pitchFamily="34" charset="0"/>
              </a:rPr>
              <a:t>Est</a:t>
            </a:r>
          </a:p>
        </p:txBody>
      </p:sp>
      <p:sp>
        <p:nvSpPr>
          <p:cNvPr id="62" name="Rectangle 38"/>
          <p:cNvSpPr>
            <a:spLocks noChangeArrowheads="1"/>
          </p:cNvSpPr>
          <p:nvPr/>
        </p:nvSpPr>
        <p:spPr bwMode="auto">
          <a:xfrm>
            <a:off x="2947987" y="2106008"/>
            <a:ext cx="304800" cy="685800"/>
          </a:xfrm>
          <a:prstGeom prst="rect">
            <a:avLst/>
          </a:prstGeom>
          <a:solidFill>
            <a:srgbClr val="DADA4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400" dirty="0">
                <a:latin typeface="Calibri" pitchFamily="34" charset="0"/>
              </a:rPr>
              <a:t>F</a:t>
            </a:r>
          </a:p>
          <a:p>
            <a:pPr algn="ctr"/>
            <a:r>
              <a:rPr lang="sv-SE" sz="1400" dirty="0">
                <a:latin typeface="Calibri" pitchFamily="34" charset="0"/>
              </a:rPr>
              <a:t>Lit</a:t>
            </a:r>
          </a:p>
        </p:txBody>
      </p:sp>
      <p:sp>
        <p:nvSpPr>
          <p:cNvPr id="63" name="Rectangle 39"/>
          <p:cNvSpPr>
            <a:spLocks noChangeArrowheads="1"/>
          </p:cNvSpPr>
          <p:nvPr/>
        </p:nvSpPr>
        <p:spPr bwMode="auto">
          <a:xfrm>
            <a:off x="1878511" y="2098494"/>
            <a:ext cx="304800" cy="697257"/>
          </a:xfrm>
          <a:prstGeom prst="rect">
            <a:avLst/>
          </a:prstGeom>
          <a:solidFill>
            <a:srgbClr val="B333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400" dirty="0">
                <a:latin typeface="Calibri" pitchFamily="34" charset="0"/>
              </a:rPr>
              <a:t>U</a:t>
            </a:r>
          </a:p>
          <a:p>
            <a:pPr algn="ctr"/>
            <a:endParaRPr lang="sv-SE" sz="1400" dirty="0">
              <a:latin typeface="Calibri" pitchFamily="34" charset="0"/>
            </a:endParaRPr>
          </a:p>
        </p:txBody>
      </p:sp>
      <p:sp>
        <p:nvSpPr>
          <p:cNvPr id="64" name="Rectangle 40"/>
          <p:cNvSpPr>
            <a:spLocks noChangeArrowheads="1"/>
          </p:cNvSpPr>
          <p:nvPr/>
        </p:nvSpPr>
        <p:spPr bwMode="auto">
          <a:xfrm>
            <a:off x="3252787" y="2106008"/>
            <a:ext cx="304800" cy="685800"/>
          </a:xfrm>
          <a:prstGeom prst="rect">
            <a:avLst/>
          </a:prstGeom>
          <a:solidFill>
            <a:srgbClr val="DADA4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400" dirty="0">
                <a:latin typeface="Calibri" pitchFamily="34" charset="0"/>
              </a:rPr>
              <a:t>F</a:t>
            </a:r>
          </a:p>
          <a:p>
            <a:pPr algn="ctr"/>
            <a:r>
              <a:rPr lang="sv-SE" sz="1400" dirty="0">
                <a:latin typeface="Calibri" pitchFamily="34" charset="0"/>
              </a:rPr>
              <a:t>Ma</a:t>
            </a:r>
          </a:p>
        </p:txBody>
      </p:sp>
      <p:sp>
        <p:nvSpPr>
          <p:cNvPr id="65" name="Rectangle 41"/>
          <p:cNvSpPr>
            <a:spLocks noChangeArrowheads="1"/>
          </p:cNvSpPr>
          <p:nvPr/>
        </p:nvSpPr>
        <p:spPr bwMode="auto">
          <a:xfrm>
            <a:off x="5031371" y="2107384"/>
            <a:ext cx="304800" cy="68837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400" dirty="0">
                <a:latin typeface="Calibri" pitchFamily="34" charset="0"/>
              </a:rPr>
              <a:t>F</a:t>
            </a:r>
          </a:p>
          <a:p>
            <a:pPr algn="ctr"/>
            <a:endParaRPr lang="sv-SE" sz="1400" dirty="0">
              <a:latin typeface="Calibri" pitchFamily="34" charset="0"/>
            </a:endParaRPr>
          </a:p>
        </p:txBody>
      </p:sp>
      <p:sp>
        <p:nvSpPr>
          <p:cNvPr id="66" name="Rectangle 42"/>
          <p:cNvSpPr>
            <a:spLocks noChangeArrowheads="1"/>
          </p:cNvSpPr>
          <p:nvPr/>
        </p:nvSpPr>
        <p:spPr bwMode="auto">
          <a:xfrm>
            <a:off x="5717309" y="2107384"/>
            <a:ext cx="304800" cy="688367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400" dirty="0">
                <a:latin typeface="Calibri" pitchFamily="34" charset="0"/>
              </a:rPr>
              <a:t>F</a:t>
            </a:r>
          </a:p>
          <a:p>
            <a:pPr algn="ctr"/>
            <a:r>
              <a:rPr lang="sv-SE" sz="1400" dirty="0">
                <a:latin typeface="Calibri" pitchFamily="34" charset="0"/>
              </a:rPr>
              <a:t>(Ex)</a:t>
            </a:r>
          </a:p>
        </p:txBody>
      </p:sp>
      <p:sp>
        <p:nvSpPr>
          <p:cNvPr id="67" name="Rectangle 43"/>
          <p:cNvSpPr>
            <a:spLocks noChangeArrowheads="1"/>
          </p:cNvSpPr>
          <p:nvPr/>
        </p:nvSpPr>
        <p:spPr bwMode="auto">
          <a:xfrm>
            <a:off x="6022109" y="2106007"/>
            <a:ext cx="304800" cy="689744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400" dirty="0">
                <a:latin typeface="Calibri" pitchFamily="34" charset="0"/>
              </a:rPr>
              <a:t>F</a:t>
            </a:r>
          </a:p>
          <a:p>
            <a:pPr algn="ctr"/>
            <a:endParaRPr lang="sv-SE" sz="1400" dirty="0">
              <a:latin typeface="Calibri" pitchFamily="34" charset="0"/>
            </a:endParaRPr>
          </a:p>
        </p:txBody>
      </p:sp>
      <p:sp>
        <p:nvSpPr>
          <p:cNvPr id="68" name="Rectangle 33"/>
          <p:cNvSpPr>
            <a:spLocks noChangeArrowheads="1"/>
          </p:cNvSpPr>
          <p:nvPr/>
        </p:nvSpPr>
        <p:spPr bwMode="auto">
          <a:xfrm>
            <a:off x="3638548" y="2795753"/>
            <a:ext cx="609693" cy="291979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sv-SE" sz="1400">
                <a:latin typeface="Calibri" pitchFamily="34" charset="0"/>
              </a:rPr>
              <a:t>4</a:t>
            </a:r>
          </a:p>
        </p:txBody>
      </p:sp>
      <p:sp>
        <p:nvSpPr>
          <p:cNvPr id="69" name="Rectangle 37"/>
          <p:cNvSpPr>
            <a:spLocks noChangeArrowheads="1"/>
          </p:cNvSpPr>
          <p:nvPr/>
        </p:nvSpPr>
        <p:spPr bwMode="auto">
          <a:xfrm>
            <a:off x="3931921" y="2104925"/>
            <a:ext cx="311772" cy="690828"/>
          </a:xfrm>
          <a:prstGeom prst="rect">
            <a:avLst/>
          </a:prstGeom>
          <a:solidFill>
            <a:srgbClr val="DADA4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400" dirty="0">
                <a:latin typeface="Calibri" pitchFamily="34" charset="0"/>
              </a:rPr>
              <a:t>F</a:t>
            </a:r>
          </a:p>
          <a:p>
            <a:pPr algn="ctr"/>
            <a:r>
              <a:rPr lang="sv-SE" sz="1400" dirty="0">
                <a:latin typeface="Calibri" pitchFamily="34" charset="0"/>
              </a:rPr>
              <a:t>NO</a:t>
            </a:r>
          </a:p>
        </p:txBody>
      </p:sp>
      <p:sp>
        <p:nvSpPr>
          <p:cNvPr id="70" name="Rectangle 39"/>
          <p:cNvSpPr>
            <a:spLocks noChangeArrowheads="1"/>
          </p:cNvSpPr>
          <p:nvPr/>
        </p:nvSpPr>
        <p:spPr bwMode="auto">
          <a:xfrm>
            <a:off x="3638549" y="2104925"/>
            <a:ext cx="293371" cy="690828"/>
          </a:xfrm>
          <a:prstGeom prst="rect">
            <a:avLst/>
          </a:prstGeom>
          <a:solidFill>
            <a:srgbClr val="B333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400" dirty="0">
                <a:latin typeface="Calibri" pitchFamily="34" charset="0"/>
              </a:rPr>
              <a:t>U</a:t>
            </a:r>
          </a:p>
          <a:p>
            <a:pPr algn="ctr"/>
            <a:endParaRPr lang="sv-SE" sz="1400" dirty="0">
              <a:latin typeface="Calibri" pitchFamily="34" charset="0"/>
            </a:endParaRPr>
          </a:p>
        </p:txBody>
      </p:sp>
      <p:sp>
        <p:nvSpPr>
          <p:cNvPr id="71" name="Rectangle 33"/>
          <p:cNvSpPr>
            <a:spLocks noChangeArrowheads="1"/>
          </p:cNvSpPr>
          <p:nvPr/>
        </p:nvSpPr>
        <p:spPr bwMode="auto">
          <a:xfrm>
            <a:off x="4333567" y="2795753"/>
            <a:ext cx="618070" cy="288803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sv-SE" sz="1400" dirty="0">
                <a:latin typeface="Calibri" pitchFamily="34" charset="0"/>
              </a:rPr>
              <a:t>8</a:t>
            </a:r>
          </a:p>
        </p:txBody>
      </p:sp>
      <p:sp>
        <p:nvSpPr>
          <p:cNvPr id="72" name="Rectangle 37"/>
          <p:cNvSpPr>
            <a:spLocks noChangeArrowheads="1"/>
          </p:cNvSpPr>
          <p:nvPr/>
        </p:nvSpPr>
        <p:spPr bwMode="auto">
          <a:xfrm>
            <a:off x="4333567" y="2106007"/>
            <a:ext cx="313269" cy="689746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400" dirty="0">
                <a:latin typeface="Calibri" pitchFamily="34" charset="0"/>
              </a:rPr>
              <a:t>F</a:t>
            </a:r>
          </a:p>
          <a:p>
            <a:pPr algn="ctr"/>
            <a:endParaRPr lang="sv-SE" sz="1400" dirty="0">
              <a:latin typeface="Calibri" pitchFamily="34" charset="0"/>
            </a:endParaRPr>
          </a:p>
        </p:txBody>
      </p:sp>
      <p:sp>
        <p:nvSpPr>
          <p:cNvPr id="73" name="Rectangle 39"/>
          <p:cNvSpPr>
            <a:spLocks noChangeArrowheads="1"/>
          </p:cNvSpPr>
          <p:nvPr/>
        </p:nvSpPr>
        <p:spPr bwMode="auto">
          <a:xfrm>
            <a:off x="4633911" y="2106006"/>
            <a:ext cx="317725" cy="689747"/>
          </a:xfrm>
          <a:prstGeom prst="rect">
            <a:avLst/>
          </a:prstGeom>
          <a:solidFill>
            <a:srgbClr val="B333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400" dirty="0">
                <a:latin typeface="Calibri" pitchFamily="34" charset="0"/>
              </a:rPr>
              <a:t>U</a:t>
            </a:r>
          </a:p>
          <a:p>
            <a:pPr algn="ctr"/>
            <a:endParaRPr lang="sv-SE" sz="1400" dirty="0">
              <a:latin typeface="Calibri" pitchFamily="34" charset="0"/>
            </a:endParaRPr>
          </a:p>
        </p:txBody>
      </p:sp>
      <p:sp>
        <p:nvSpPr>
          <p:cNvPr id="74" name="Rectangle 22"/>
          <p:cNvSpPr>
            <a:spLocks noChangeArrowheads="1"/>
          </p:cNvSpPr>
          <p:nvPr/>
        </p:nvSpPr>
        <p:spPr bwMode="auto">
          <a:xfrm>
            <a:off x="2252570" y="2106008"/>
            <a:ext cx="304800" cy="689746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400" dirty="0">
                <a:latin typeface="Calibri" pitchFamily="34" charset="0"/>
              </a:rPr>
              <a:t>F</a:t>
            </a:r>
          </a:p>
          <a:p>
            <a:pPr algn="ctr"/>
            <a:endParaRPr lang="sv-SE" sz="1400" dirty="0">
              <a:latin typeface="Calibri" pitchFamily="34" charset="0"/>
            </a:endParaRPr>
          </a:p>
        </p:txBody>
      </p:sp>
      <p:sp>
        <p:nvSpPr>
          <p:cNvPr id="75" name="Rectangle 32"/>
          <p:cNvSpPr>
            <a:spLocks noChangeArrowheads="1"/>
          </p:cNvSpPr>
          <p:nvPr/>
        </p:nvSpPr>
        <p:spPr bwMode="auto">
          <a:xfrm>
            <a:off x="5336170" y="2106008"/>
            <a:ext cx="287390" cy="692055"/>
          </a:xfrm>
          <a:prstGeom prst="rect">
            <a:avLst/>
          </a:prstGeom>
          <a:solidFill>
            <a:srgbClr val="B333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400" dirty="0">
                <a:latin typeface="Calibri" pitchFamily="34" charset="0"/>
              </a:rPr>
              <a:t>U</a:t>
            </a:r>
          </a:p>
          <a:p>
            <a:pPr algn="ctr"/>
            <a:endParaRPr lang="sv-SE" sz="1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98623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MAU — Svenska">
  <a:themeElements>
    <a:clrScheme name="MAU">
      <a:dk1>
        <a:srgbClr val="000000"/>
      </a:dk1>
      <a:lt1>
        <a:sysClr val="window" lastClr="FFFFFF"/>
      </a:lt1>
      <a:dk2>
        <a:srgbClr val="60646C"/>
      </a:dk2>
      <a:lt2>
        <a:srgbClr val="E2E5E5"/>
      </a:lt2>
      <a:accent1>
        <a:srgbClr val="DA0123"/>
      </a:accent1>
      <a:accent2>
        <a:srgbClr val="342664"/>
      </a:accent2>
      <a:accent3>
        <a:srgbClr val="16A191"/>
      </a:accent3>
      <a:accent4>
        <a:srgbClr val="FEDC09"/>
      </a:accent4>
      <a:accent5>
        <a:srgbClr val="D8D4E7"/>
      </a:accent5>
      <a:accent6>
        <a:srgbClr val="D8EAE9"/>
      </a:accent6>
      <a:hlink>
        <a:srgbClr val="000000"/>
      </a:hlink>
      <a:folHlink>
        <a:srgbClr val="000000"/>
      </a:folHlink>
    </a:clrScheme>
    <a:fontScheme name="MAU">
      <a:maj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Arial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AU-PPT_SV_4-3 [Skrivskyddad]" id="{AC6011C8-D96F-42B4-A4A6-DB03A43B632F}" vid="{D9F59A1F-AD86-4C27-9963-04FCEEAAF1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www.w3.org/XML/1998/namespace"/>
    <ds:schemaRef ds:uri="http://schemas.microsoft.com/office/infopath/2007/PartnerControls"/>
    <ds:schemaRef ds:uri="http://purl.org/dc/terms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sharepoint/v3/fields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MAU-PPT_LS öppet hus 208</Template>
  <TotalTime>3072</TotalTime>
  <Words>172</Words>
  <Application>Microsoft Office PowerPoint</Application>
  <PresentationFormat>Bildspel på skärmen (4:3)</PresentationFormat>
  <Paragraphs>43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MAU — Svenska</vt:lpstr>
      <vt:lpstr>Förskollärarutbildning  fr.o.m. antagning HT18</vt:lpstr>
    </vt:vector>
  </TitlesOfParts>
  <Company>Malmö högskola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Anders Olsson</dc:creator>
  <cp:lastModifiedBy>Heléne Henriksson</cp:lastModifiedBy>
  <cp:revision>82</cp:revision>
  <dcterms:created xsi:type="dcterms:W3CDTF">2018-03-14T13:21:15Z</dcterms:created>
  <dcterms:modified xsi:type="dcterms:W3CDTF">2021-06-22T12:56:47Z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