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6"/>
  </p:notesMasterIdLst>
  <p:sldIdLst>
    <p:sldId id="279" r:id="rId5"/>
    <p:sldId id="302" r:id="rId6"/>
    <p:sldId id="262" r:id="rId7"/>
    <p:sldId id="263" r:id="rId8"/>
    <p:sldId id="300" r:id="rId9"/>
    <p:sldId id="257" r:id="rId10"/>
    <p:sldId id="281" r:id="rId11"/>
    <p:sldId id="291" r:id="rId12"/>
    <p:sldId id="294" r:id="rId13"/>
    <p:sldId id="292" r:id="rId14"/>
    <p:sldId id="282" r:id="rId15"/>
    <p:sldId id="287" r:id="rId16"/>
    <p:sldId id="288" r:id="rId17"/>
    <p:sldId id="293" r:id="rId18"/>
    <p:sldId id="289" r:id="rId19"/>
    <p:sldId id="286" r:id="rId20"/>
    <p:sldId id="295" r:id="rId21"/>
    <p:sldId id="296" r:id="rId22"/>
    <p:sldId id="301" r:id="rId23"/>
    <p:sldId id="297" r:id="rId24"/>
    <p:sldId id="26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BABDB2-DB80-459C-A63F-71838DD7AA19}" v="3" dt="2022-08-16T12:26:32.395"/>
    <p1510:client id="{EAB6898D-39D4-450E-B833-E7B9690792DD}" v="15" dt="2022-08-19T12:00:16.9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754" autoAdjust="0"/>
  </p:normalViewPr>
  <p:slideViewPr>
    <p:cSldViewPr snapToGrid="0">
      <p:cViewPr varScale="1">
        <p:scale>
          <a:sx n="50" d="100"/>
          <a:sy n="50" d="100"/>
        </p:scale>
        <p:origin x="1740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n Lundin" userId="8937a00a-6512-4d13-acbb-bc9fa0696f15" providerId="ADAL" clId="{5A6BF729-4E84-4647-98AF-CD3A7A33FCEE}"/>
    <pc:docChg chg="modSld">
      <pc:chgData name="Karin Lundin" userId="8937a00a-6512-4d13-acbb-bc9fa0696f15" providerId="ADAL" clId="{5A6BF729-4E84-4647-98AF-CD3A7A33FCEE}" dt="2022-07-06T11:21:53.786" v="81" actId="1035"/>
      <pc:docMkLst>
        <pc:docMk/>
      </pc:docMkLst>
      <pc:sldChg chg="modSp mod">
        <pc:chgData name="Karin Lundin" userId="8937a00a-6512-4d13-acbb-bc9fa0696f15" providerId="ADAL" clId="{5A6BF729-4E84-4647-98AF-CD3A7A33FCEE}" dt="2022-07-06T11:21:53.786" v="81" actId="1035"/>
        <pc:sldMkLst>
          <pc:docMk/>
          <pc:sldMk cId="2243750645" sldId="301"/>
        </pc:sldMkLst>
        <pc:spChg chg="mod">
          <ac:chgData name="Karin Lundin" userId="8937a00a-6512-4d13-acbb-bc9fa0696f15" providerId="ADAL" clId="{5A6BF729-4E84-4647-98AF-CD3A7A33FCEE}" dt="2022-07-06T11:21:49.083" v="64" actId="1035"/>
          <ac:spMkLst>
            <pc:docMk/>
            <pc:sldMk cId="2243750645" sldId="301"/>
            <ac:spMk id="2" creationId="{00000000-0000-0000-0000-000000000000}"/>
          </ac:spMkLst>
        </pc:spChg>
        <pc:spChg chg="mod">
          <ac:chgData name="Karin Lundin" userId="8937a00a-6512-4d13-acbb-bc9fa0696f15" providerId="ADAL" clId="{5A6BF729-4E84-4647-98AF-CD3A7A33FCEE}" dt="2022-07-06T11:21:53.786" v="81" actId="1035"/>
          <ac:spMkLst>
            <pc:docMk/>
            <pc:sldMk cId="2243750645" sldId="301"/>
            <ac:spMk id="3" creationId="{00000000-0000-0000-0000-000000000000}"/>
          </ac:spMkLst>
        </pc:spChg>
        <pc:picChg chg="mod">
          <ac:chgData name="Karin Lundin" userId="8937a00a-6512-4d13-acbb-bc9fa0696f15" providerId="ADAL" clId="{5A6BF729-4E84-4647-98AF-CD3A7A33FCEE}" dt="2022-07-06T11:21:09.672" v="3" actId="1076"/>
          <ac:picMkLst>
            <pc:docMk/>
            <pc:sldMk cId="2243750645" sldId="301"/>
            <ac:picMk id="1026" creationId="{31ED9BC8-06A4-4E07-8F66-DC66BFB90AAA}"/>
          </ac:picMkLst>
        </pc:picChg>
      </pc:sldChg>
    </pc:docChg>
  </pc:docChgLst>
  <pc:docChgLst>
    <pc:chgData name="Karin Lundin" userId="8937a00a-6512-4d13-acbb-bc9fa0696f15" providerId="ADAL" clId="{99BABDB2-DB80-459C-A63F-71838DD7AA19}"/>
    <pc:docChg chg="undo custSel addSld delSld modSld">
      <pc:chgData name="Karin Lundin" userId="8937a00a-6512-4d13-acbb-bc9fa0696f15" providerId="ADAL" clId="{99BABDB2-DB80-459C-A63F-71838DD7AA19}" dt="2022-08-16T12:27:52.388" v="173" actId="20577"/>
      <pc:docMkLst>
        <pc:docMk/>
      </pc:docMkLst>
      <pc:sldChg chg="addSp modSp mod">
        <pc:chgData name="Karin Lundin" userId="8937a00a-6512-4d13-acbb-bc9fa0696f15" providerId="ADAL" clId="{99BABDB2-DB80-459C-A63F-71838DD7AA19}" dt="2022-08-16T12:27:52.388" v="173" actId="20577"/>
        <pc:sldMkLst>
          <pc:docMk/>
          <pc:sldMk cId="1756436124" sldId="300"/>
        </pc:sldMkLst>
        <pc:spChg chg="mod">
          <ac:chgData name="Karin Lundin" userId="8937a00a-6512-4d13-acbb-bc9fa0696f15" providerId="ADAL" clId="{99BABDB2-DB80-459C-A63F-71838DD7AA19}" dt="2022-08-16T12:22:53.776" v="0" actId="14100"/>
          <ac:spMkLst>
            <pc:docMk/>
            <pc:sldMk cId="1756436124" sldId="300"/>
            <ac:spMk id="3" creationId="{00000000-0000-0000-0000-000000000000}"/>
          </ac:spMkLst>
        </pc:spChg>
        <pc:graphicFrameChg chg="add mod modGraphic">
          <ac:chgData name="Karin Lundin" userId="8937a00a-6512-4d13-acbb-bc9fa0696f15" providerId="ADAL" clId="{99BABDB2-DB80-459C-A63F-71838DD7AA19}" dt="2022-08-16T12:27:52.388" v="173" actId="20577"/>
          <ac:graphicFrameMkLst>
            <pc:docMk/>
            <pc:sldMk cId="1756436124" sldId="300"/>
            <ac:graphicFrameMk id="11" creationId="{EBF11B4F-A128-4B57-B93D-6820860583AF}"/>
          </ac:graphicFrameMkLst>
        </pc:graphicFrameChg>
      </pc:sldChg>
      <pc:sldChg chg="new del">
        <pc:chgData name="Karin Lundin" userId="8937a00a-6512-4d13-acbb-bc9fa0696f15" providerId="ADAL" clId="{99BABDB2-DB80-459C-A63F-71838DD7AA19}" dt="2022-08-16T12:23:04.339" v="2" actId="47"/>
        <pc:sldMkLst>
          <pc:docMk/>
          <pc:sldMk cId="1906521840" sldId="303"/>
        </pc:sldMkLst>
      </pc:sldChg>
    </pc:docChg>
  </pc:docChgLst>
  <pc:docChgLst>
    <pc:chgData name="Karin Lundin" userId="S::karin.lundin@mau.se::8937a00a-6512-4d13-acbb-bc9fa0696f15" providerId="AD" clId="Web-{AE4F29E4-63CA-42CE-A5E8-7C998C95219F}"/>
    <pc:docChg chg="modSld">
      <pc:chgData name="Karin Lundin" userId="S::karin.lundin@mau.se::8937a00a-6512-4d13-acbb-bc9fa0696f15" providerId="AD" clId="Web-{AE4F29E4-63CA-42CE-A5E8-7C998C95219F}" dt="2022-07-06T11:19:52.500" v="11" actId="20577"/>
      <pc:docMkLst>
        <pc:docMk/>
      </pc:docMkLst>
      <pc:sldChg chg="modSp">
        <pc:chgData name="Karin Lundin" userId="S::karin.lundin@mau.se::8937a00a-6512-4d13-acbb-bc9fa0696f15" providerId="AD" clId="Web-{AE4F29E4-63CA-42CE-A5E8-7C998C95219F}" dt="2022-07-06T11:19:52.500" v="11" actId="20577"/>
        <pc:sldMkLst>
          <pc:docMk/>
          <pc:sldMk cId="2243750645" sldId="301"/>
        </pc:sldMkLst>
        <pc:spChg chg="mod">
          <ac:chgData name="Karin Lundin" userId="S::karin.lundin@mau.se::8937a00a-6512-4d13-acbb-bc9fa0696f15" providerId="AD" clId="Web-{AE4F29E4-63CA-42CE-A5E8-7C998C95219F}" dt="2022-07-06T11:19:52.500" v="11" actId="20577"/>
          <ac:spMkLst>
            <pc:docMk/>
            <pc:sldMk cId="2243750645" sldId="301"/>
            <ac:spMk id="3" creationId="{00000000-0000-0000-0000-000000000000}"/>
          </ac:spMkLst>
        </pc:spChg>
      </pc:sldChg>
    </pc:docChg>
  </pc:docChgLst>
  <pc:docChgLst>
    <pc:chgData name="Karin Lundin" userId="S::karin.lundin@mau.se::8937a00a-6512-4d13-acbb-bc9fa0696f15" providerId="AD" clId="Web-{EAB6898D-39D4-450E-B833-E7B9690792DD}"/>
    <pc:docChg chg="modSld">
      <pc:chgData name="Karin Lundin" userId="S::karin.lundin@mau.se::8937a00a-6512-4d13-acbb-bc9fa0696f15" providerId="AD" clId="Web-{EAB6898D-39D4-450E-B833-E7B9690792DD}" dt="2022-08-19T12:00:12.555" v="12" actId="20577"/>
      <pc:docMkLst>
        <pc:docMk/>
      </pc:docMkLst>
      <pc:sldChg chg="modSp">
        <pc:chgData name="Karin Lundin" userId="S::karin.lundin@mau.se::8937a00a-6512-4d13-acbb-bc9fa0696f15" providerId="AD" clId="Web-{EAB6898D-39D4-450E-B833-E7B9690792DD}" dt="2022-08-19T11:55:45.603" v="3" actId="20577"/>
        <pc:sldMkLst>
          <pc:docMk/>
          <pc:sldMk cId="2295749111" sldId="281"/>
        </pc:sldMkLst>
        <pc:spChg chg="mod">
          <ac:chgData name="Karin Lundin" userId="S::karin.lundin@mau.se::8937a00a-6512-4d13-acbb-bc9fa0696f15" providerId="AD" clId="Web-{EAB6898D-39D4-450E-B833-E7B9690792DD}" dt="2022-08-19T11:55:45.603" v="3" actId="20577"/>
          <ac:spMkLst>
            <pc:docMk/>
            <pc:sldMk cId="2295749111" sldId="281"/>
            <ac:spMk id="3" creationId="{00000000-0000-0000-0000-000000000000}"/>
          </ac:spMkLst>
        </pc:spChg>
      </pc:sldChg>
      <pc:sldChg chg="addSp delSp modSp">
        <pc:chgData name="Karin Lundin" userId="S::karin.lundin@mau.se::8937a00a-6512-4d13-acbb-bc9fa0696f15" providerId="AD" clId="Web-{EAB6898D-39D4-450E-B833-E7B9690792DD}" dt="2022-08-19T11:59:02.337" v="8" actId="20577"/>
        <pc:sldMkLst>
          <pc:docMk/>
          <pc:sldMk cId="302568563" sldId="288"/>
        </pc:sldMkLst>
        <pc:spChg chg="mod">
          <ac:chgData name="Karin Lundin" userId="S::karin.lundin@mau.se::8937a00a-6512-4d13-acbb-bc9fa0696f15" providerId="AD" clId="Web-{EAB6898D-39D4-450E-B833-E7B9690792DD}" dt="2022-08-19T11:58:34.337" v="6"/>
          <ac:spMkLst>
            <pc:docMk/>
            <pc:sldMk cId="302568563" sldId="288"/>
            <ac:spMk id="2" creationId="{00000000-0000-0000-0000-000000000000}"/>
          </ac:spMkLst>
        </pc:spChg>
        <pc:spChg chg="mod">
          <ac:chgData name="Karin Lundin" userId="S::karin.lundin@mau.se::8937a00a-6512-4d13-acbb-bc9fa0696f15" providerId="AD" clId="Web-{EAB6898D-39D4-450E-B833-E7B9690792DD}" dt="2022-08-19T11:59:02.337" v="8" actId="20577"/>
          <ac:spMkLst>
            <pc:docMk/>
            <pc:sldMk cId="302568563" sldId="288"/>
            <ac:spMk id="3" creationId="{00000000-0000-0000-0000-000000000000}"/>
          </ac:spMkLst>
        </pc:spChg>
        <pc:spChg chg="add del mod">
          <ac:chgData name="Karin Lundin" userId="S::karin.lundin@mau.se::8937a00a-6512-4d13-acbb-bc9fa0696f15" providerId="AD" clId="Web-{EAB6898D-39D4-450E-B833-E7B9690792DD}" dt="2022-08-19T11:58:27.790" v="5"/>
          <ac:spMkLst>
            <pc:docMk/>
            <pc:sldMk cId="302568563" sldId="288"/>
            <ac:spMk id="6" creationId="{6EE0DE39-6E74-2D97-3EE3-141D3BD6710C}"/>
          </ac:spMkLst>
        </pc:spChg>
        <pc:picChg chg="del">
          <ac:chgData name="Karin Lundin" userId="S::karin.lundin@mau.se::8937a00a-6512-4d13-acbb-bc9fa0696f15" providerId="AD" clId="Web-{EAB6898D-39D4-450E-B833-E7B9690792DD}" dt="2022-08-19T11:58:02.603" v="4"/>
          <ac:picMkLst>
            <pc:docMk/>
            <pc:sldMk cId="302568563" sldId="288"/>
            <ac:picMk id="5" creationId="{00000000-0000-0000-0000-000000000000}"/>
          </ac:picMkLst>
        </pc:picChg>
        <pc:picChg chg="add mod ord modCrop">
          <ac:chgData name="Karin Lundin" userId="S::karin.lundin@mau.se::8937a00a-6512-4d13-acbb-bc9fa0696f15" providerId="AD" clId="Web-{EAB6898D-39D4-450E-B833-E7B9690792DD}" dt="2022-08-19T11:58:34.337" v="6"/>
          <ac:picMkLst>
            <pc:docMk/>
            <pc:sldMk cId="302568563" sldId="288"/>
            <ac:picMk id="7" creationId="{BDE44E88-8BD5-0B1E-F39C-9EC079C1C60E}"/>
          </ac:picMkLst>
        </pc:picChg>
      </pc:sldChg>
      <pc:sldChg chg="modSp">
        <pc:chgData name="Karin Lundin" userId="S::karin.lundin@mau.se::8937a00a-6512-4d13-acbb-bc9fa0696f15" providerId="AD" clId="Web-{EAB6898D-39D4-450E-B833-E7B9690792DD}" dt="2022-08-19T11:59:28.633" v="9" actId="20577"/>
        <pc:sldMkLst>
          <pc:docMk/>
          <pc:sldMk cId="95233586" sldId="289"/>
        </pc:sldMkLst>
        <pc:spChg chg="mod">
          <ac:chgData name="Karin Lundin" userId="S::karin.lundin@mau.se::8937a00a-6512-4d13-acbb-bc9fa0696f15" providerId="AD" clId="Web-{EAB6898D-39D4-450E-B833-E7B9690792DD}" dt="2022-08-19T11:59:28.633" v="9" actId="20577"/>
          <ac:spMkLst>
            <pc:docMk/>
            <pc:sldMk cId="95233586" sldId="289"/>
            <ac:spMk id="3" creationId="{00000000-0000-0000-0000-000000000000}"/>
          </ac:spMkLst>
        </pc:spChg>
      </pc:sldChg>
      <pc:sldChg chg="modSp">
        <pc:chgData name="Karin Lundin" userId="S::karin.lundin@mau.se::8937a00a-6512-4d13-acbb-bc9fa0696f15" providerId="AD" clId="Web-{EAB6898D-39D4-450E-B833-E7B9690792DD}" dt="2022-08-19T12:00:12.555" v="12" actId="20577"/>
        <pc:sldMkLst>
          <pc:docMk/>
          <pc:sldMk cId="2243750645" sldId="301"/>
        </pc:sldMkLst>
        <pc:spChg chg="mod">
          <ac:chgData name="Karin Lundin" userId="S::karin.lundin@mau.se::8937a00a-6512-4d13-acbb-bc9fa0696f15" providerId="AD" clId="Web-{EAB6898D-39D4-450E-B833-E7B9690792DD}" dt="2022-08-19T12:00:12.555" v="12" actId="20577"/>
          <ac:spMkLst>
            <pc:docMk/>
            <pc:sldMk cId="2243750645" sldId="301"/>
            <ac:spMk id="3" creationId="{00000000-0000-0000-0000-000000000000}"/>
          </ac:spMkLst>
        </pc:spChg>
      </pc:sldChg>
    </pc:docChg>
  </pc:docChgLst>
  <pc:docChgLst>
    <pc:chgData name="Karin Lundin" userId="S::karin.lundin@mau.se::8937a00a-6512-4d13-acbb-bc9fa0696f15" providerId="AD" clId="Web-{E07BC279-324C-40C5-ABD9-F8D0AD9E7E7B}"/>
    <pc:docChg chg="modSld">
      <pc:chgData name="Karin Lundin" userId="S::karin.lundin@mau.se::8937a00a-6512-4d13-acbb-bc9fa0696f15" providerId="AD" clId="Web-{E07BC279-324C-40C5-ABD9-F8D0AD9E7E7B}" dt="2022-08-12T12:26:59.096" v="0" actId="20577"/>
      <pc:docMkLst>
        <pc:docMk/>
      </pc:docMkLst>
      <pc:sldChg chg="modSp">
        <pc:chgData name="Karin Lundin" userId="S::karin.lundin@mau.se::8937a00a-6512-4d13-acbb-bc9fa0696f15" providerId="AD" clId="Web-{E07BC279-324C-40C5-ABD9-F8D0AD9E7E7B}" dt="2022-08-12T12:26:59.096" v="0" actId="20577"/>
        <pc:sldMkLst>
          <pc:docMk/>
          <pc:sldMk cId="1756436124" sldId="300"/>
        </pc:sldMkLst>
        <pc:spChg chg="mod">
          <ac:chgData name="Karin Lundin" userId="S::karin.lundin@mau.se::8937a00a-6512-4d13-acbb-bc9fa0696f15" providerId="AD" clId="Web-{E07BC279-324C-40C5-ABD9-F8D0AD9E7E7B}" dt="2022-08-12T12:26:59.096" v="0" actId="20577"/>
          <ac:spMkLst>
            <pc:docMk/>
            <pc:sldMk cId="1756436124" sldId="300"/>
            <ac:spMk id="4" creationId="{9BC6BB8F-72A1-45F8-BA9E-6968BBA3D9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B2FA3B-FB1A-744E-AC9C-1D77D3E304CB}" type="datetimeFigureOut">
              <a:rPr lang="en-US" smtClean="0"/>
              <a:t>8/19/2022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Click to edit Master text styles</a:t>
            </a:r>
          </a:p>
          <a:p>
            <a:pPr lvl="1"/>
            <a:r>
              <a:rPr lang="sv-SE"/>
              <a:t>Second level</a:t>
            </a:r>
          </a:p>
          <a:p>
            <a:pPr lvl="2"/>
            <a:r>
              <a:rPr lang="sv-SE"/>
              <a:t>Third level</a:t>
            </a:r>
          </a:p>
          <a:p>
            <a:pPr lvl="3"/>
            <a:r>
              <a:rPr lang="sv-SE"/>
              <a:t>Fourth level</a:t>
            </a:r>
          </a:p>
          <a:p>
            <a:pPr lvl="4"/>
            <a:r>
              <a:rPr lang="sv-S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21E07B-78B8-0A41-A6FD-B2454DDAA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9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>
                <a:cs typeface="Calibri"/>
              </a:rPr>
              <a:t>AIntroducera</a:t>
            </a:r>
            <a:r>
              <a:rPr lang="sv-SE" dirty="0">
                <a:cs typeface="Calibri"/>
              </a:rPr>
              <a:t> oss själva</a:t>
            </a:r>
          </a:p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55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A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252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85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K</a:t>
            </a:r>
          </a:p>
          <a:p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Refböcker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får aldrig lämna biblioteket</a:t>
            </a:r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679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88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K</a:t>
            </a:r>
          </a:p>
          <a:p>
            <a:r>
              <a:rPr lang="sv-SE">
                <a:cs typeface="Calibri"/>
              </a:rPr>
              <a:t>Visa </a:t>
            </a:r>
            <a:r>
              <a:rPr lang="sv-SE" err="1">
                <a:cs typeface="Calibri"/>
              </a:rPr>
              <a:t>lajv</a:t>
            </a:r>
            <a:endParaRPr lang="sv-SE">
              <a:cs typeface="Calibri"/>
            </a:endParaRPr>
          </a:p>
          <a:p>
            <a:r>
              <a:rPr lang="sv-SE" err="1"/>
              <a:t>academic</a:t>
            </a:r>
            <a:r>
              <a:rPr lang="sv-SE"/>
              <a:t> </a:t>
            </a:r>
            <a:r>
              <a:rPr lang="sv-SE" err="1"/>
              <a:t>writing</a:t>
            </a:r>
            <a:r>
              <a:rPr lang="sv-SE"/>
              <a:t> </a:t>
            </a:r>
            <a:r>
              <a:rPr lang="sv-SE" err="1"/>
              <a:t>bailey</a:t>
            </a:r>
            <a:endParaRPr lang="sv-SE" err="1">
              <a:cs typeface="Calibri"/>
            </a:endParaRPr>
          </a:p>
          <a:p>
            <a:endParaRPr lang="sv-SE">
              <a:cs typeface="Calibri"/>
            </a:endParaRPr>
          </a:p>
          <a:p>
            <a:r>
              <a:rPr lang="sv-SE" err="1">
                <a:cs typeface="Calibri"/>
              </a:rPr>
              <a:t>Easiest</a:t>
            </a:r>
            <a:r>
              <a:rPr lang="sv-SE">
                <a:cs typeface="Calibri"/>
              </a:rPr>
              <a:t> to </a:t>
            </a:r>
            <a:r>
              <a:rPr lang="sv-SE" err="1">
                <a:cs typeface="Calibri"/>
              </a:rPr>
              <a:t>search</a:t>
            </a:r>
            <a:r>
              <a:rPr lang="sv-SE">
                <a:cs typeface="Calibri"/>
              </a:rPr>
              <a:t> for </a:t>
            </a:r>
            <a:r>
              <a:rPr lang="sv-SE" err="1">
                <a:cs typeface="Calibri"/>
              </a:rPr>
              <a:t>title</a:t>
            </a:r>
            <a:r>
              <a:rPr lang="sv-SE">
                <a:cs typeface="Calibri"/>
              </a:rPr>
              <a:t>, not </a:t>
            </a:r>
            <a:r>
              <a:rPr lang="sv-SE" err="1">
                <a:cs typeface="Calibri"/>
              </a:rPr>
              <a:t>author</a:t>
            </a:r>
            <a:endParaRPr lang="sv-SE">
              <a:cs typeface="Calibri"/>
            </a:endParaRPr>
          </a:p>
          <a:p>
            <a:r>
              <a:rPr lang="sv-SE">
                <a:cs typeface="Calibri"/>
              </a:rPr>
              <a:t>If </a:t>
            </a:r>
            <a:r>
              <a:rPr lang="sv-SE" err="1">
                <a:cs typeface="Calibri"/>
              </a:rPr>
              <a:t>you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need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help</a:t>
            </a:r>
            <a:r>
              <a:rPr lang="sv-SE">
                <a:cs typeface="Calibri"/>
              </a:rPr>
              <a:t> </a:t>
            </a:r>
            <a:r>
              <a:rPr lang="sv-SE" err="1">
                <a:cs typeface="Calibri"/>
              </a:rPr>
              <a:t>finding</a:t>
            </a:r>
            <a:r>
              <a:rPr lang="sv-SE">
                <a:cs typeface="Calibri"/>
              </a:rPr>
              <a:t> the right </a:t>
            </a:r>
            <a:r>
              <a:rPr lang="sv-SE" err="1">
                <a:cs typeface="Calibri"/>
              </a:rPr>
              <a:t>shelf</a:t>
            </a:r>
            <a:r>
              <a:rPr lang="sv-SE">
                <a:cs typeface="Calibri"/>
              </a:rPr>
              <a:t>, </a:t>
            </a:r>
            <a:r>
              <a:rPr lang="sv-SE" err="1">
                <a:cs typeface="Calibri"/>
              </a:rPr>
              <a:t>please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let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us</a:t>
            </a:r>
            <a:r>
              <a:rPr lang="sv-SE">
                <a:cs typeface="Calibri"/>
              </a:rPr>
              <a:t> </a:t>
            </a:r>
            <a:r>
              <a:rPr lang="sv-SE" err="1">
                <a:cs typeface="Calibri"/>
              </a:rPr>
              <a:t>know</a:t>
            </a:r>
            <a:r>
              <a:rPr lang="sv-SE">
                <a:cs typeface="Calibri"/>
              </a:rPr>
              <a:t>!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2458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>
                <a:cs typeface="Calibri"/>
              </a:rPr>
              <a:t>K</a:t>
            </a:r>
          </a:p>
          <a:p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Lämna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gärna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inköpsförslag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r>
              <a:rPr lang="en-US"/>
              <a:t> -vi </a:t>
            </a:r>
            <a:r>
              <a:rPr lang="en-US" err="1"/>
              <a:t>avgör</a:t>
            </a:r>
            <a:r>
              <a:rPr lang="en-US"/>
              <a:t> om </a:t>
            </a:r>
            <a:r>
              <a:rPr lang="en-US" err="1"/>
              <a:t>blir</a:t>
            </a:r>
            <a:r>
              <a:rPr lang="en-US"/>
              <a:t> </a:t>
            </a:r>
            <a:r>
              <a:rPr lang="en-US" err="1"/>
              <a:t>inköp</a:t>
            </a:r>
            <a:r>
              <a:rPr lang="en-US"/>
              <a:t> </a:t>
            </a:r>
            <a:r>
              <a:rPr lang="en-US" err="1"/>
              <a:t>eller</a:t>
            </a:r>
            <a:r>
              <a:rPr lang="en-US"/>
              <a:t> ill</a:t>
            </a:r>
            <a:endParaRPr lang="en-US">
              <a:cs typeface="Calibri"/>
            </a:endParaRPr>
          </a:p>
          <a:p>
            <a:pPr fontAlgn="base"/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Nämn</a:t>
            </a:r>
            <a:r>
              <a:rPr 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chatten</a:t>
            </a:r>
            <a:r>
              <a:rPr lang="en-US"/>
              <a:t> – </a:t>
            </a:r>
            <a:r>
              <a:rPr lang="en-US" err="1"/>
              <a:t>efter</a:t>
            </a:r>
            <a:r>
              <a:rPr lang="en-US"/>
              <a:t> corona </a:t>
            </a:r>
            <a:r>
              <a:rPr lang="en-US" err="1"/>
              <a:t>är</a:t>
            </a:r>
            <a:r>
              <a:rPr lang="en-US"/>
              <a:t> vi bra </a:t>
            </a:r>
            <a:r>
              <a:rPr lang="en-US" err="1"/>
              <a:t>på</a:t>
            </a:r>
            <a:r>
              <a:rPr lang="en-US"/>
              <a:t> det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963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K</a:t>
            </a:r>
            <a:endParaRPr lang="en-US"/>
          </a:p>
          <a:p>
            <a:r>
              <a:rPr lang="sv-SE"/>
              <a:t>Betona att detta BARA är för studenter som har någon typ av läsnedsättning, INTE för alla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445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502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v-SE">
                <a:cs typeface="Calibri"/>
              </a:rPr>
              <a:t>A</a:t>
            </a:r>
            <a:endParaRPr lang="sv-SE"/>
          </a:p>
          <a:p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Läs mer på bibliotekets hemsida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>
              <a:ea typeface="+mn-ea"/>
              <a:cs typeface="+mn-cs"/>
            </a:endParaRPr>
          </a:p>
          <a:p>
            <a:pPr rtl="0" fontAlgn="base"/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Berätta om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Reserachers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Gallery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about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ongoing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research at the university in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exhibition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area.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043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>
                <a:cs typeface="Calibri"/>
              </a:rPr>
              <a:t>K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83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sv-SE" dirty="0">
              <a:cs typeface="Calibri"/>
            </a:endParaRPr>
          </a:p>
          <a:p>
            <a:r>
              <a:rPr lang="sv-SE" dirty="0">
                <a:cs typeface="Calibri"/>
              </a:rPr>
              <a:t>Kolla om ny film finns, studentsidorna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5389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v-SE">
                <a:cs typeface="Calibri"/>
              </a:rPr>
              <a:t>K</a:t>
            </a:r>
          </a:p>
          <a:p>
            <a:r>
              <a:rPr lang="sv-SE"/>
              <a:t>Feature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films, streaming service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>
              <a:cs typeface="Calibri"/>
            </a:endParaRPr>
          </a:p>
          <a:p>
            <a:pPr rtl="0" fontAlgn="base"/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Newspapers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 different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</a:t>
            </a:r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sv-SE" sz="1200" b="0" i="0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Fiction in different 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languages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sv-SE" sz="1200" b="0" i="0" u="none" strike="noStrike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pPr rtl="0" fontAlgn="base"/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get a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library</a:t>
            </a:r>
            <a:r>
              <a:rPr lang="sv-SE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sv-SE" sz="1200" b="0" i="0" u="none" strike="noStrike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612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791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A</a:t>
            </a:r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364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dirty="0">
              <a:cs typeface="Calibri"/>
            </a:endParaRPr>
          </a:p>
          <a:p>
            <a:pPr rtl="0" fontAlgn="base"/>
            <a:endParaRPr lang="sv-SE" dirty="0">
              <a:cs typeface="Calibri"/>
            </a:endParaRPr>
          </a:p>
          <a:p>
            <a:endParaRPr lang="sv-SE" dirty="0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65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11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K</a:t>
            </a:r>
          </a:p>
          <a:p>
            <a:r>
              <a:rPr lang="sv-SE">
                <a:cs typeface="Calibri"/>
              </a:rPr>
              <a:t>IT berättar om hur man gör</a:t>
            </a:r>
          </a:p>
          <a:p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293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>
                <a:cs typeface="Calibri"/>
              </a:rPr>
              <a:t>A</a:t>
            </a:r>
            <a:endParaRPr lang="sv-SE"/>
          </a:p>
          <a:p>
            <a:r>
              <a:rPr lang="sv-SE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har </a:t>
            </a:r>
            <a:r>
              <a:rPr lang="sv-SE"/>
              <a:t>7000 m2 yta, </a:t>
            </a:r>
            <a:r>
              <a:rPr lang="sv-SE" err="1"/>
              <a:t>fewer</a:t>
            </a:r>
            <a:r>
              <a:rPr lang="sv-SE"/>
              <a:t> </a:t>
            </a:r>
            <a:r>
              <a:rPr lang="sv-SE" err="1"/>
              <a:t>study</a:t>
            </a:r>
            <a:r>
              <a:rPr lang="sv-SE"/>
              <a:t> </a:t>
            </a:r>
            <a:r>
              <a:rPr lang="sv-SE" err="1"/>
              <a:t>spaces</a:t>
            </a:r>
            <a:r>
              <a:rPr lang="sv-SE"/>
              <a:t> </a:t>
            </a:r>
            <a:r>
              <a:rPr lang="sv-SE" err="1"/>
              <a:t>that</a:t>
            </a:r>
            <a:r>
              <a:rPr lang="sv-SE"/>
              <a:t> </a:t>
            </a:r>
            <a:r>
              <a:rPr lang="sv-SE" err="1"/>
              <a:t>usual</a:t>
            </a:r>
            <a:r>
              <a:rPr lang="sv-SE"/>
              <a:t> </a:t>
            </a:r>
            <a:r>
              <a:rPr lang="sv-SE" err="1"/>
              <a:t>due</a:t>
            </a:r>
            <a:r>
              <a:rPr lang="sv-SE"/>
              <a:t> to corona. </a:t>
            </a:r>
            <a:r>
              <a:rPr lang="sv-SE" err="1"/>
              <a:t>Only</a:t>
            </a:r>
            <a:r>
              <a:rPr lang="sv-SE"/>
              <a:t> </a:t>
            </a:r>
            <a:r>
              <a:rPr lang="sv-SE" err="1"/>
              <a:t>one</a:t>
            </a:r>
            <a:r>
              <a:rPr lang="sv-SE"/>
              <a:t> person at a </a:t>
            </a:r>
            <a:r>
              <a:rPr lang="sv-SE" err="1"/>
              <a:t>time</a:t>
            </a:r>
            <a:r>
              <a:rPr lang="sv-SE"/>
              <a:t> </a:t>
            </a:r>
            <a:r>
              <a:rPr lang="sv-SE" err="1"/>
              <a:t>can</a:t>
            </a:r>
            <a:r>
              <a:rPr lang="sv-SE"/>
              <a:t> </a:t>
            </a:r>
            <a:r>
              <a:rPr lang="sv-SE" err="1"/>
              <a:t>use</a:t>
            </a:r>
            <a:r>
              <a:rPr lang="sv-SE"/>
              <a:t> the </a:t>
            </a:r>
            <a:r>
              <a:rPr lang="sv-SE" err="1"/>
              <a:t>study</a:t>
            </a:r>
            <a:r>
              <a:rPr lang="sv-SE"/>
              <a:t> </a:t>
            </a:r>
            <a:r>
              <a:rPr lang="sv-SE" err="1"/>
              <a:t>rooms</a:t>
            </a:r>
            <a:r>
              <a:rPr lang="sv-SE"/>
              <a:t> at the moment</a:t>
            </a:r>
            <a:endParaRPr lang="sv-SE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87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348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21E07B-78B8-0A41-A6FD-B2454DDAA9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46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803" y="1214475"/>
            <a:ext cx="5391655" cy="2775761"/>
          </a:xfrm>
        </p:spPr>
        <p:txBody>
          <a:bodyPr anchor="b" anchorCtr="0"/>
          <a:lstStyle>
            <a:lvl1pPr algn="l">
              <a:defRPr sz="4000">
                <a:solidFill>
                  <a:srgbClr val="000000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800" y="4275981"/>
            <a:ext cx="5391654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om du vill redigera mall för underrubrikformat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49317" y="6048047"/>
            <a:ext cx="5392737" cy="46143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000">
                <a:solidFill>
                  <a:srgbClr val="CACFCF"/>
                </a:solidFill>
              </a:defRPr>
            </a:lvl1pPr>
          </a:lstStyle>
          <a:p>
            <a:pPr lvl="0"/>
            <a:r>
              <a:rPr lang="sv-SE" noProof="0"/>
              <a:t>Additional info</a:t>
            </a:r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w/ covering imag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94" y="791974"/>
            <a:ext cx="6480000" cy="4859523"/>
          </a:xfrm>
        </p:spPr>
        <p:txBody>
          <a:bodyPr anchor="ctr" anchorCtr="0"/>
          <a:lstStyle>
            <a:lvl1pPr marL="0" indent="0" algn="ctr">
              <a:spcBef>
                <a:spcPts val="12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7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på ikonen för att lägga till onlinebild</a:t>
            </a:r>
          </a:p>
        </p:txBody>
      </p:sp>
    </p:spTree>
    <p:extLst>
      <p:ext uri="{BB962C8B-B14F-4D97-AF65-F5344CB8AC3E}">
        <p14:creationId xmlns:p14="http://schemas.microsoft.com/office/powerpoint/2010/main" val="185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825"/>
            <a:ext cx="8229600" cy="1143000"/>
          </a:xfrm>
        </p:spPr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08966"/>
            <a:ext cx="4038600" cy="391720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08966"/>
            <a:ext cx="4038600" cy="391720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5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982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62799"/>
            <a:ext cx="4040188" cy="639763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02563"/>
            <a:ext cx="4040188" cy="33236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2162799"/>
            <a:ext cx="4041775" cy="639763"/>
          </a:xfrm>
        </p:spPr>
        <p:txBody>
          <a:bodyPr anchor="b">
            <a:norm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802563"/>
            <a:ext cx="4041775" cy="3323603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65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U 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525841" y="2005384"/>
            <a:ext cx="2092325" cy="2462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noProof="0"/>
              <a:t>Redigera format för bakgrundstext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olo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9803" y="1214475"/>
            <a:ext cx="5391655" cy="2775761"/>
          </a:xfrm>
        </p:spPr>
        <p:txBody>
          <a:bodyPr anchor="b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800" y="4275981"/>
            <a:ext cx="5391654" cy="1752600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noProof="0"/>
              <a:t>Klicka om du vill redigera mall för underrubrikformat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49317" y="6048047"/>
            <a:ext cx="5392737" cy="461433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000">
                <a:solidFill>
                  <a:srgbClr val="FFFFFF"/>
                </a:solidFill>
              </a:defRPr>
            </a:lvl1pPr>
          </a:lstStyle>
          <a:p>
            <a:pPr lvl="0"/>
            <a:r>
              <a:rPr lang="sv-SE" noProof="0"/>
              <a:t>Additional info</a:t>
            </a:r>
          </a:p>
        </p:txBody>
      </p:sp>
      <p:sp>
        <p:nvSpPr>
          <p:cNvPr id="6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på ikonen för att lägga till onlinebild</a:t>
            </a:r>
          </a:p>
        </p:txBody>
      </p:sp>
    </p:spTree>
    <p:extLst>
      <p:ext uri="{BB962C8B-B14F-4D97-AF65-F5344CB8AC3E}">
        <p14:creationId xmlns:p14="http://schemas.microsoft.com/office/powerpoint/2010/main" val="194149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, Content and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15" y="4"/>
            <a:ext cx="2627485" cy="1942825"/>
          </a:xfrm>
        </p:spPr>
        <p:txBody>
          <a:bodyPr anchor="b" anchorCtr="0"/>
          <a:lstStyle>
            <a:lvl1pPr>
              <a:defRPr sz="20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15" y="2252157"/>
            <a:ext cx="2627485" cy="3840000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884617" y="0"/>
            <a:ext cx="5259387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noProof="0"/>
              <a:t>Klicka på ikonen för att lägga till en bild</a:t>
            </a:r>
          </a:p>
        </p:txBody>
      </p:sp>
      <p:sp>
        <p:nvSpPr>
          <p:cNvPr id="7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på ikonen för att lägga till onlinebild</a:t>
            </a:r>
          </a:p>
        </p:txBody>
      </p:sp>
    </p:spTree>
    <p:extLst>
      <p:ext uri="{BB962C8B-B14F-4D97-AF65-F5344CB8AC3E}">
        <p14:creationId xmlns:p14="http://schemas.microsoft.com/office/powerpoint/2010/main" val="117739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22938" y="4"/>
            <a:ext cx="2627485" cy="1942825"/>
          </a:xfrm>
        </p:spPr>
        <p:txBody>
          <a:bodyPr anchor="b" anchorCtr="0"/>
          <a:lstStyle>
            <a:lvl1pPr>
              <a:defRPr sz="2000"/>
            </a:lvl1pPr>
          </a:lstStyle>
          <a:p>
            <a:r>
              <a:rPr lang="sv-SE" noProof="0"/>
              <a:t>Klicka här för att ändra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22938" y="2252157"/>
            <a:ext cx="2627485" cy="3840000"/>
          </a:xfrm>
        </p:spPr>
        <p:txBody>
          <a:bodyPr>
            <a:normAutofit/>
          </a:bodyPr>
          <a:lstStyle>
            <a:lvl1pPr>
              <a:defRPr sz="1100"/>
            </a:lvl1pPr>
            <a:lvl2pPr>
              <a:defRPr sz="105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" y="0"/>
            <a:ext cx="5259387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 noProof="0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185571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sv-SE"/>
              <a:t>Klicka på ikonen för att lägga till en bild</a:t>
            </a:r>
            <a:endParaRPr lang="en-US"/>
          </a:p>
        </p:txBody>
      </p:sp>
      <p:sp>
        <p:nvSpPr>
          <p:cNvPr id="4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/>
              <a:t>Klicka på ikonen för att lägga till onlinebild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6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2000" y="799830"/>
            <a:ext cx="6480000" cy="4859523"/>
          </a:xfrm>
        </p:spPr>
        <p:txBody>
          <a:bodyPr anchor="ctr" anchorCtr="0"/>
          <a:lstStyle>
            <a:lvl1pPr marL="0" indent="0" algn="ctr">
              <a:spcBef>
                <a:spcPts val="1200"/>
              </a:spcBef>
              <a:buNone/>
              <a:defRPr sz="2800" b="1"/>
            </a:lvl1pPr>
            <a:lvl2pPr marL="0" indent="0" algn="ctr">
              <a:spcBef>
                <a:spcPts val="1200"/>
              </a:spcBef>
              <a:buNone/>
              <a:defRPr/>
            </a:lvl2pPr>
            <a:lvl3pPr marL="0" indent="0" algn="ctr">
              <a:spcBef>
                <a:spcPts val="1200"/>
              </a:spcBef>
              <a:buNone/>
              <a:defRPr/>
            </a:lvl3pPr>
            <a:lvl4pPr marL="0" indent="0" algn="ctr">
              <a:spcBef>
                <a:spcPts val="1200"/>
              </a:spcBef>
              <a:buNone/>
              <a:defRPr/>
            </a:lvl4pPr>
            <a:lvl5pPr marL="0" indent="0" algn="ctr">
              <a:spcBef>
                <a:spcPts val="1200"/>
              </a:spcBef>
              <a:buNone/>
              <a:defRPr/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5828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ext Colo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3094" y="791974"/>
            <a:ext cx="6480000" cy="4859523"/>
          </a:xfrm>
        </p:spPr>
        <p:txBody>
          <a:bodyPr anchor="ctr" anchorCtr="0"/>
          <a:lstStyle>
            <a:lvl1pPr marL="0" indent="0" algn="ctr">
              <a:spcBef>
                <a:spcPts val="1200"/>
              </a:spcBef>
              <a:buNone/>
              <a:defRPr sz="2800" b="1">
                <a:solidFill>
                  <a:schemeClr val="bg1"/>
                </a:solidFill>
              </a:defRPr>
            </a:lvl1pPr>
            <a:lvl2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4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på ikonen för att lägga till onlinebild</a:t>
            </a:r>
          </a:p>
        </p:txBody>
      </p:sp>
    </p:spTree>
    <p:extLst>
      <p:ext uri="{BB962C8B-B14F-4D97-AF65-F5344CB8AC3E}">
        <p14:creationId xmlns:p14="http://schemas.microsoft.com/office/powerpoint/2010/main" val="388970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boxes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2" hasCustomPrompt="1"/>
          </p:nvPr>
        </p:nvSpPr>
        <p:spPr>
          <a:xfrm>
            <a:off x="3781937" y="2448077"/>
            <a:ext cx="1462642" cy="764191"/>
          </a:xfrm>
          <a:solidFill>
            <a:schemeClr val="accent3"/>
          </a:solidFill>
        </p:spPr>
        <p:txBody>
          <a:bodyPr wrap="square" lIns="216000" tIns="108000" rIns="216000" bIns="9000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XXX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928469" y="3140117"/>
            <a:ext cx="1462642" cy="764191"/>
          </a:xfrm>
          <a:solidFill>
            <a:schemeClr val="accent3"/>
          </a:solidFill>
        </p:spPr>
        <p:txBody>
          <a:bodyPr wrap="square" lIns="216000" tIns="108000" rIns="216000" bIns="90000" anchor="ctr" anchorCtr="1"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None/>
              <a:defRPr sz="4000" b="1">
                <a:solidFill>
                  <a:schemeClr val="bg1"/>
                </a:solidFill>
              </a:defRPr>
            </a:lvl1pPr>
            <a:lvl2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2pPr>
            <a:lvl3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3pPr>
            <a:lvl4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4pPr>
            <a:lvl5pPr marL="0" indent="0" algn="ctr">
              <a:spcBef>
                <a:spcPts val="1200"/>
              </a:spcBef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sv-SE" noProof="0"/>
              <a:t>XXX</a:t>
            </a:r>
          </a:p>
        </p:txBody>
      </p:sp>
      <p:sp>
        <p:nvSpPr>
          <p:cNvPr id="6" name="ClipArt Placeholder 7"/>
          <p:cNvSpPr>
            <a:spLocks noGrp="1"/>
          </p:cNvSpPr>
          <p:nvPr>
            <p:ph type="clipArt" sz="quarter" idx="11"/>
          </p:nvPr>
        </p:nvSpPr>
        <p:spPr>
          <a:xfrm>
            <a:off x="7496162" y="6174633"/>
            <a:ext cx="1247016" cy="410400"/>
          </a:xfrm>
          <a:blipFill rotWithShape="1"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rgbClr val="FFFFFF"/>
                </a:solidFill>
              </a:defRPr>
            </a:lvl1pPr>
          </a:lstStyle>
          <a:p>
            <a:r>
              <a:rPr lang="sv-SE" noProof="0"/>
              <a:t>Klicka på ikonen för att lägga till onlinebild</a:t>
            </a:r>
          </a:p>
        </p:txBody>
      </p:sp>
    </p:spTree>
    <p:extLst>
      <p:ext uri="{BB962C8B-B14F-4D97-AF65-F5344CB8AC3E}">
        <p14:creationId xmlns:p14="http://schemas.microsoft.com/office/powerpoint/2010/main" val="374628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>
        <p:tmplLst>
          <p:tmpl>
            <p:tnLst>
              <p:par>
                <p:cTn presetID="10" presetClass="entr" presetSubtype="0" fill="hold" nodeType="after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32000" y="799825"/>
            <a:ext cx="648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noProof="0"/>
              <a:t>Klicka här för att ändra format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000" y="2252157"/>
            <a:ext cx="6480000" cy="384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noProof="0"/>
              <a:t>Redigera format för bakgrundstext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pic>
        <p:nvPicPr>
          <p:cNvPr id="9" name="Picture 8" descr="MAU.pdf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62" y="6174633"/>
            <a:ext cx="1245460" cy="41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72" r:id="rId2"/>
    <p:sldLayoutId id="2147493457" r:id="rId3"/>
    <p:sldLayoutId id="2147493469" r:id="rId4"/>
    <p:sldLayoutId id="2147493470" r:id="rId5"/>
    <p:sldLayoutId id="2147493471" r:id="rId6"/>
    <p:sldLayoutId id="2147493467" r:id="rId7"/>
    <p:sldLayoutId id="2147493468" r:id="rId8"/>
    <p:sldLayoutId id="2147493491" r:id="rId9"/>
    <p:sldLayoutId id="2147493474" r:id="rId10"/>
    <p:sldLayoutId id="2147493459" r:id="rId11"/>
    <p:sldLayoutId id="2147493460" r:id="rId12"/>
    <p:sldLayoutId id="2147493462" r:id="rId13"/>
    <p:sldLayoutId id="2147493473" r:id="rId14"/>
    <p:sldLayoutId id="2147493490" r:id="rId15"/>
    <p:sldLayoutId id="2147493463" r:id="rId16"/>
  </p:sldLayoutIdLst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457200" rtl="0" eaLnBrk="1" latinLnBrk="0" hangingPunct="1">
        <a:lnSpc>
          <a:spcPct val="110000"/>
        </a:lnSpc>
        <a:spcBef>
          <a:spcPts val="12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457200" rtl="0" eaLnBrk="1" latinLnBrk="0" hangingPunct="1">
        <a:lnSpc>
          <a:spcPct val="110000"/>
        </a:lnSpc>
        <a:spcBef>
          <a:spcPts val="8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457200" rtl="0" eaLnBrk="1" latinLnBrk="0" hangingPunct="1">
        <a:lnSpc>
          <a:spcPct val="110000"/>
        </a:lnSpc>
        <a:spcBef>
          <a:spcPts val="6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457200" rtl="0" eaLnBrk="1" latinLnBrk="0" hangingPunct="1">
        <a:lnSpc>
          <a:spcPct val="110000"/>
        </a:lnSpc>
        <a:spcBef>
          <a:spcPts val="4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457200" rtl="0" eaLnBrk="1" latinLnBrk="0" hangingPunct="1">
        <a:lnSpc>
          <a:spcPct val="110000"/>
        </a:lnSpc>
        <a:spcBef>
          <a:spcPts val="4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.mau.se/patroninfo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mau.se/en/library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u.se/en/library/guides-and-support/talking-book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pernilla.frojdh@mau.se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au.se/en/library/at-the-library/hi-new-studen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mau.se/en/librar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tshållare för onlinebild 6"/>
          <p:cNvPicPr>
            <a:picLocks noGrp="1" noChangeAspect="1"/>
          </p:cNvPicPr>
          <p:nvPr>
            <p:ph type="clipArt" sz="quarter" idx="11"/>
          </p:nvPr>
        </p:nvPicPr>
        <p:blipFill rotWithShape="1"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t="-1577" r="9581" b="1577"/>
          <a:stretch/>
        </p:blipFill>
        <p:spPr>
          <a:xfrm>
            <a:off x="3136" y="-175436"/>
            <a:ext cx="9236364" cy="7028295"/>
          </a:xfr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cap="all"/>
              <a:t>LIBRARY INFORMATION for INTERNATIONAL &amp; EXCHANGE STUDENTS</a:t>
            </a:r>
            <a:endParaRPr lang="sv-SE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v-SE" dirty="0"/>
              <a:t>Fall 2022</a:t>
            </a:r>
          </a:p>
          <a:p>
            <a:endParaRPr lang="sv-SE" dirty="0">
              <a:cs typeface="Arial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sv-SE" sz="1400"/>
              <a:t>Malmö University Library</a:t>
            </a:r>
          </a:p>
        </p:txBody>
      </p:sp>
    </p:spTree>
    <p:extLst>
      <p:ext uri="{BB962C8B-B14F-4D97-AF65-F5344CB8AC3E}">
        <p14:creationId xmlns:p14="http://schemas.microsoft.com/office/powerpoint/2010/main" val="402687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70034D8-D5CB-46D3-B742-B940BF081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SILENT ROOM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5AA79CBF-AE4D-4451-A914-475C0C22F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2000" y="2252157"/>
            <a:ext cx="3240000" cy="38400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A quiet space for contemplation, meditation and prayer</a:t>
            </a:r>
            <a:endParaRPr lang="sv-S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34E8D22-7959-495B-9F03-07A4532D7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1836516"/>
            <a:ext cx="3421743" cy="2566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79A6464-63DE-4AE9-97F9-151E182EA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71" y="3429002"/>
            <a:ext cx="3429000" cy="258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541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8516" y="4"/>
            <a:ext cx="2627485" cy="1942825"/>
          </a:xfrm>
        </p:spPr>
        <p:txBody>
          <a:bodyPr/>
          <a:lstStyle/>
          <a:p>
            <a:r>
              <a:rPr lang="en-US" dirty="0"/>
              <a:t>BOOK GROUP ROOMS AT ORKANEN </a:t>
            </a:r>
            <a:br>
              <a:rPr lang="en-US" dirty="0"/>
            </a:br>
            <a:r>
              <a:rPr lang="en-US" dirty="0"/>
              <a:t>LIBRARY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Download the</a:t>
            </a:r>
            <a:r>
              <a:rPr lang="en-US" sz="2000" b="1" dirty="0"/>
              <a:t> </a:t>
            </a:r>
            <a:r>
              <a:rPr lang="en-US" sz="2000" b="1" dirty="0" err="1"/>
              <a:t>Kronox</a:t>
            </a:r>
            <a:r>
              <a:rPr lang="en-US" sz="2000" b="1" dirty="0"/>
              <a:t> app</a:t>
            </a:r>
            <a:r>
              <a:rPr lang="en-US" sz="2000" dirty="0"/>
              <a:t> or go to the library website to book or confirm your booking. </a:t>
            </a:r>
            <a:endParaRPr lang="en-US" sz="2000" dirty="0">
              <a:cs typeface="Arial"/>
            </a:endParaRPr>
          </a:p>
          <a:p>
            <a:pPr marL="0" indent="0">
              <a:buNone/>
            </a:pPr>
            <a:endParaRPr lang="sv-SE"/>
          </a:p>
        </p:txBody>
      </p:sp>
      <p:sp>
        <p:nvSpPr>
          <p:cNvPr id="5" name="Platshållare för onlinebild 4"/>
          <p:cNvSpPr>
            <a:spLocks noGrp="1"/>
          </p:cNvSpPr>
          <p:nvPr>
            <p:ph type="clipArt" sz="quarter" idx="11"/>
          </p:nvPr>
        </p:nvSpPr>
        <p:spPr/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" b="10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919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LIBRARY COLLECTION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179705" indent="-179705" fontAlgn="base"/>
            <a:r>
              <a:rPr lang="en-US" sz="1400"/>
              <a:t>Most materials are non-fiction, but you will also find some fiction, newspapers &amp; journals.​</a:t>
            </a:r>
            <a:endParaRPr lang="en-US"/>
          </a:p>
          <a:p>
            <a:pPr marL="179705" indent="-179705" fontAlgn="base"/>
            <a:r>
              <a:rPr lang="en-US" sz="1400"/>
              <a:t>Access to databases, e-books and e-journals – log in with your computer ID.​</a:t>
            </a:r>
            <a:endParaRPr lang="en-US" sz="1400">
              <a:cs typeface="Arial"/>
            </a:endParaRPr>
          </a:p>
          <a:p>
            <a:pPr marL="179705" indent="-179705" fontAlgn="base"/>
            <a:r>
              <a:rPr lang="en-US" sz="1400"/>
              <a:t>All electronic resources are accessible from off-campus​</a:t>
            </a:r>
            <a:endParaRPr lang="en-US" sz="1400">
              <a:cs typeface="Arial"/>
            </a:endParaRPr>
          </a:p>
          <a:p>
            <a:pPr marL="179705" indent="-179705" fontAlgn="base"/>
            <a:r>
              <a:rPr lang="en-US" sz="1400"/>
              <a:t>Our ambition is to have one “library use only” copy for each book on your reading lists. Sometimes that copy is an e-book.</a:t>
            </a:r>
            <a:endParaRPr lang="da-DK" sz="1400">
              <a:cs typeface="Arial"/>
            </a:endParaRPr>
          </a:p>
          <a:p>
            <a:pPr marL="0" indent="0">
              <a:buNone/>
            </a:pPr>
            <a:endParaRPr lang="sv-SE"/>
          </a:p>
        </p:txBody>
      </p:sp>
      <p:pic>
        <p:nvPicPr>
          <p:cNvPr id="6" name="Platshållare för bild 5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b="6535"/>
          <a:stretch>
            <a:fillRect/>
          </a:stretch>
        </p:blipFill>
        <p:spPr>
          <a:xfrm>
            <a:off x="4114653" y="359433"/>
            <a:ext cx="5000594" cy="6484188"/>
          </a:xfrm>
        </p:spPr>
      </p:pic>
      <p:sp>
        <p:nvSpPr>
          <p:cNvPr id="5" name="Platshållare för onlinebild 4"/>
          <p:cNvSpPr>
            <a:spLocks noGrp="1"/>
          </p:cNvSpPr>
          <p:nvPr>
            <p:ph type="clipArt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46490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22938" y="4"/>
            <a:ext cx="2627485" cy="1942825"/>
          </a:xfrm>
        </p:spPr>
        <p:txBody>
          <a:bodyPr anchor="b">
            <a:normAutofit/>
          </a:bodyPr>
          <a:lstStyle/>
          <a:p>
            <a:r>
              <a:rPr lang="sv-SE"/>
              <a:t>LIBRARY </a:t>
            </a:r>
            <a:br>
              <a:rPr lang="sv-SE"/>
            </a:br>
            <a:r>
              <a:rPr lang="sv-SE"/>
              <a:t>REGULATIONS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22938" y="2252157"/>
            <a:ext cx="2627485" cy="38400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fontAlgn="base">
              <a:buNone/>
            </a:pPr>
            <a:r>
              <a:rPr lang="en-US" sz="1400" dirty="0"/>
              <a:t>The </a:t>
            </a:r>
            <a:r>
              <a:rPr lang="en-US" sz="1400" b="1" dirty="0"/>
              <a:t>check-out</a:t>
            </a:r>
            <a:r>
              <a:rPr lang="en-US" sz="1400" dirty="0"/>
              <a:t> period is </a:t>
            </a:r>
            <a:r>
              <a:rPr lang="en-US" sz="1400" b="1" dirty="0"/>
              <a:t>three weeks.</a:t>
            </a:r>
            <a:r>
              <a:rPr lang="en-US" sz="1400" dirty="0"/>
              <a:t> Loans are automatically renewed 7 times, unless someone places a hold on the material, in which case you'll be notified by email.</a:t>
            </a:r>
            <a:endParaRPr lang="en-US" sz="1400" dirty="0">
              <a:cs typeface="Arial"/>
            </a:endParaRPr>
          </a:p>
          <a:p>
            <a:pPr marL="0" indent="0" fontAlgn="base">
              <a:buNone/>
            </a:pPr>
            <a:r>
              <a:rPr lang="en-US" sz="1400" dirty="0"/>
              <a:t>Borrowers who</a:t>
            </a:r>
            <a:r>
              <a:rPr lang="en-US" sz="1400" b="1" dirty="0"/>
              <a:t> return items after the due date</a:t>
            </a:r>
            <a:r>
              <a:rPr lang="en-US" sz="1400" dirty="0"/>
              <a:t> are fined 10 SEK per item and day. If a borrower has unpaid fines of 100 SEK or more, they may not borrow, renew or request items until the fines are paid. </a:t>
            </a:r>
            <a:endParaRPr lang="sv-SE" sz="1400" dirty="0">
              <a:cs typeface="Arial"/>
            </a:endParaRPr>
          </a:p>
          <a:p>
            <a:pPr marL="0" indent="0">
              <a:buNone/>
            </a:pPr>
            <a:r>
              <a:rPr lang="en-US" sz="1400" dirty="0"/>
              <a:t>Check your loans at </a:t>
            </a:r>
            <a:r>
              <a:rPr lang="en-US" sz="1400" dirty="0">
                <a:hlinkClick r:id="rId3"/>
              </a:rPr>
              <a:t>https://lib.mau.se/patroninfo</a:t>
            </a:r>
            <a:r>
              <a:rPr lang="en-US" sz="1400" dirty="0"/>
              <a:t> </a:t>
            </a:r>
            <a:endParaRPr lang="en-US" sz="1400" dirty="0">
              <a:cs typeface="Arial"/>
            </a:endParaRPr>
          </a:p>
          <a:p>
            <a:pPr marL="0" indent="0">
              <a:buNone/>
            </a:pPr>
            <a:endParaRPr lang="sv-SE"/>
          </a:p>
        </p:txBody>
      </p:sp>
      <p:pic>
        <p:nvPicPr>
          <p:cNvPr id="7" name="Bildobjekt 7">
            <a:extLst>
              <a:ext uri="{FF2B5EF4-FFF2-40B4-BE49-F238E27FC236}">
                <a16:creationId xmlns:a16="http://schemas.microsoft.com/office/drawing/2014/main" id="{BDE44E88-8BD5-0B1E-F39C-9EC079C1C6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24405" r="24404" b="-1"/>
          <a:stretch/>
        </p:blipFill>
        <p:spPr>
          <a:xfrm>
            <a:off x="4" y="10"/>
            <a:ext cx="5259387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30256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501D38-345C-4DF6-B3E0-EA6D4A0F8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FINDING BOOKS AND ARTICLES​</a:t>
            </a:r>
            <a:br>
              <a:rPr lang="en-US" sz="2000"/>
            </a:br>
            <a:r>
              <a:rPr lang="en-US" sz="2000">
                <a:hlinkClick r:id="rId3"/>
              </a:rPr>
              <a:t>www.mau.se/en/library</a:t>
            </a:r>
            <a:endParaRPr lang="sv-SE" sz="2000"/>
          </a:p>
        </p:txBody>
      </p:sp>
      <p:pic>
        <p:nvPicPr>
          <p:cNvPr id="4" name="Platshållare för innehåll 3">
            <a:extLst>
              <a:ext uri="{FF2B5EF4-FFF2-40B4-BE49-F238E27FC236}">
                <a16:creationId xmlns:a16="http://schemas.microsoft.com/office/drawing/2014/main" id="{2EB08B34-ADEA-4A6A-8340-57EC77509C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59" t="4195" b="10488"/>
          <a:stretch/>
        </p:blipFill>
        <p:spPr>
          <a:xfrm>
            <a:off x="508002" y="2075545"/>
            <a:ext cx="8453675" cy="31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4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LIBRARY SERVICES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529945" y="1942827"/>
            <a:ext cx="3020479" cy="414933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fontAlgn="base">
              <a:buNone/>
            </a:pPr>
            <a:r>
              <a:rPr lang="en-US" sz="1400" b="1" dirty="0"/>
              <a:t>General questions </a:t>
            </a:r>
            <a:r>
              <a:rPr lang="en-US" sz="1400" dirty="0"/>
              <a:t>– chat, e-mail, phone</a:t>
            </a:r>
            <a:endParaRPr lang="en-US" sz="1400" dirty="0">
              <a:cs typeface="Arial"/>
            </a:endParaRPr>
          </a:p>
          <a:p>
            <a:pPr marL="0" indent="0" fontAlgn="base">
              <a:buNone/>
            </a:pPr>
            <a:r>
              <a:rPr lang="en-US" sz="1400" b="1" dirty="0"/>
              <a:t>Search consultation </a:t>
            </a:r>
            <a:r>
              <a:rPr lang="en-US" sz="1400" dirty="0"/>
              <a:t>– if you need help searching for sources for an assignment or a research project you can book a free individual 1 hour session of guided information seeking</a:t>
            </a:r>
            <a:r>
              <a:rPr lang="sv-SE" sz="1400" dirty="0"/>
              <a:t>​ </a:t>
            </a:r>
            <a:r>
              <a:rPr lang="sv-SE" sz="1400" dirty="0" err="1"/>
              <a:t>with</a:t>
            </a:r>
            <a:r>
              <a:rPr lang="sv-SE" sz="1400" dirty="0"/>
              <a:t> a </a:t>
            </a:r>
            <a:r>
              <a:rPr lang="sv-SE" sz="1400" dirty="0" err="1"/>
              <a:t>librarian</a:t>
            </a:r>
            <a:endParaRPr lang="sv-SE" sz="1400" dirty="0" err="1">
              <a:cs typeface="Arial"/>
            </a:endParaRPr>
          </a:p>
          <a:p>
            <a:pPr marL="0" indent="0" fontAlgn="base">
              <a:buNone/>
            </a:pPr>
            <a:r>
              <a:rPr lang="en-US" sz="1400" b="1" dirty="0"/>
              <a:t>Inter-library loans </a:t>
            </a:r>
            <a:r>
              <a:rPr lang="en-US" sz="1400" dirty="0"/>
              <a:t>– the library offers an inter-library loan service to provide access to material which is not in stock locally.</a:t>
            </a:r>
            <a:r>
              <a:rPr lang="sv-SE" sz="1400" dirty="0"/>
              <a:t>​</a:t>
            </a:r>
            <a:endParaRPr lang="sv-SE" sz="1400" dirty="0">
              <a:cs typeface="Arial"/>
            </a:endParaRPr>
          </a:p>
          <a:p>
            <a:pPr marL="0" indent="0" fontAlgn="base">
              <a:buNone/>
            </a:pPr>
            <a:r>
              <a:rPr lang="en-US" sz="1400" b="1" dirty="0"/>
              <a:t>Book suggestions </a:t>
            </a:r>
            <a:r>
              <a:rPr lang="en-US" sz="1400" dirty="0"/>
              <a:t>– suggest a book, journal or other materials for purchase</a:t>
            </a:r>
            <a:endParaRPr lang="sv-SE" sz="1400" dirty="0"/>
          </a:p>
        </p:txBody>
      </p:sp>
      <p:pic>
        <p:nvPicPr>
          <p:cNvPr id="11" name="Platshållare för bild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b="65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23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22939" y="4"/>
            <a:ext cx="2627485" cy="1942825"/>
          </a:xfrm>
        </p:spPr>
        <p:txBody>
          <a:bodyPr/>
          <a:lstStyle/>
          <a:p>
            <a:r>
              <a:rPr lang="sv-SE"/>
              <a:t>TALKING BOOKS</a:t>
            </a:r>
            <a:br>
              <a:rPr lang="sv-SE"/>
            </a:b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1800" dirty="0"/>
              <a:t>Students with a reading disability, for example </a:t>
            </a:r>
            <a:r>
              <a:rPr lang="en-US" sz="1800"/>
              <a:t>dyslexia, ADHD, or a visual </a:t>
            </a:r>
            <a:r>
              <a:rPr lang="en-US" sz="1800" dirty="0"/>
              <a:t>impairment can borrow course literature as talking books.</a:t>
            </a:r>
          </a:p>
          <a:p>
            <a:pPr marL="0" indent="0">
              <a:buNone/>
            </a:pPr>
            <a:r>
              <a:rPr lang="en-US" sz="1800" dirty="0"/>
              <a:t>Book an appointment to get started at our website: </a:t>
            </a:r>
            <a:r>
              <a:rPr lang="en-US" sz="1800" dirty="0">
                <a:ea typeface="+mn-lt"/>
                <a:cs typeface="+mn-lt"/>
                <a:hlinkClick r:id="rId3"/>
              </a:rPr>
              <a:t>https://mau.se/en/library/guides-and-support/talking-books/</a:t>
            </a:r>
            <a:endParaRPr lang="sv-SE" sz="1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AU" sz="1800" dirty="0">
                <a:ea typeface="+mn-lt"/>
                <a:cs typeface="+mn-lt"/>
              </a:rPr>
              <a:t>All students can also download assistive software, such as text to speech programs and spell checkers.</a:t>
            </a:r>
            <a:endParaRPr lang="en-AU" sz="1800" dirty="0">
              <a:cs typeface="Arial"/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" b="11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355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5343267-DF0D-4658-85EE-967EB80EC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49" y="0"/>
            <a:ext cx="47417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6789D08-DB04-478B-B556-F163BD7AF6E2}"/>
              </a:ext>
            </a:extLst>
          </p:cNvPr>
          <p:cNvSpPr txBox="1"/>
          <p:nvPr/>
        </p:nvSpPr>
        <p:spPr>
          <a:xfrm>
            <a:off x="1045029" y="2322287"/>
            <a:ext cx="2946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b="1"/>
              <a:t>Do not </a:t>
            </a:r>
          </a:p>
          <a:p>
            <a:r>
              <a:rPr lang="sv-SE" sz="2800" b="1" err="1"/>
              <a:t>leave</a:t>
            </a:r>
            <a:r>
              <a:rPr lang="sv-SE" sz="2800" b="1"/>
              <a:t> </a:t>
            </a:r>
            <a:r>
              <a:rPr lang="sv-SE" sz="2800" b="1" err="1"/>
              <a:t>your</a:t>
            </a:r>
            <a:r>
              <a:rPr lang="sv-SE" sz="2800" b="1"/>
              <a:t> </a:t>
            </a:r>
          </a:p>
          <a:p>
            <a:r>
              <a:rPr lang="sv-SE" sz="2800" b="1" err="1"/>
              <a:t>valuables</a:t>
            </a:r>
            <a:r>
              <a:rPr lang="sv-SE" sz="2800" b="1"/>
              <a:t> </a:t>
            </a:r>
          </a:p>
          <a:p>
            <a:r>
              <a:rPr lang="sv-SE" sz="2800" b="1" err="1"/>
              <a:t>unattended</a:t>
            </a:r>
            <a:endParaRPr lang="sv-SE" sz="2800" b="1"/>
          </a:p>
          <a:p>
            <a:r>
              <a:rPr lang="sv-SE" sz="2800" b="1"/>
              <a:t>in the library!</a:t>
            </a:r>
            <a:endParaRPr lang="sv-SE" sz="2800"/>
          </a:p>
        </p:txBody>
      </p:sp>
    </p:spTree>
    <p:extLst>
      <p:ext uri="{BB962C8B-B14F-4D97-AF65-F5344CB8AC3E}">
        <p14:creationId xmlns:p14="http://schemas.microsoft.com/office/powerpoint/2010/main" val="2374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F377C62-679E-4467-856F-7717E92FC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THE STUDENT ART GALLERY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823FD2D-12EE-4F7A-B08C-0D5E6B72AD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r>
              <a:rPr lang="en-US" b="1" i="1" dirty="0"/>
              <a:t>Last date of application:  October 23</a:t>
            </a:r>
            <a:endParaRPr lang="en-US" b="1" i="1" dirty="0">
              <a:cs typeface="Arial"/>
            </a:endParaRPr>
          </a:p>
          <a:p>
            <a:pPr marL="0" indent="0" fontAlgn="base">
              <a:buNone/>
            </a:pPr>
            <a:r>
              <a:rPr lang="en-US" dirty="0"/>
              <a:t>​</a:t>
            </a:r>
            <a:endParaRPr lang="en-US" dirty="0">
              <a:cs typeface="Arial"/>
            </a:endParaRPr>
          </a:p>
          <a:p>
            <a:pPr marL="0" indent="0" fontAlgn="base">
              <a:buNone/>
            </a:pPr>
            <a:r>
              <a:rPr lang="en-US" dirty="0"/>
              <a:t>The Student Art Gallery at </a:t>
            </a:r>
            <a:r>
              <a:rPr lang="en-US" dirty="0" err="1"/>
              <a:t>Orkanen</a:t>
            </a:r>
            <a:r>
              <a:rPr lang="en-US" dirty="0"/>
              <a:t> Library is an inspiring element in the study environment and a place for dialogue and contemporary documentation.​</a:t>
            </a:r>
            <a:endParaRPr lang="en-US" dirty="0">
              <a:cs typeface="Arial"/>
            </a:endParaRPr>
          </a:p>
          <a:p>
            <a:pPr marL="0" indent="0" fontAlgn="base">
              <a:buNone/>
            </a:pPr>
            <a:r>
              <a:rPr lang="en-US" dirty="0"/>
              <a:t>Since the start of the Student Art Gallery in 2008 over 200 students and staff at Malmö University has exhibited their paintings, photos and films.</a:t>
            </a:r>
            <a:endParaRPr lang="en-US" dirty="0">
              <a:cs typeface="Arial"/>
            </a:endParaRPr>
          </a:p>
          <a:p>
            <a:pPr marL="179705" indent="-179705"/>
            <a:endParaRPr lang="sv-SE" dirty="0">
              <a:cs typeface="Arial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CC3AB90-7057-4056-97A0-32C1087AF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51" y="1076500"/>
            <a:ext cx="143827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02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26039" y="-421209"/>
            <a:ext cx="2627485" cy="1968656"/>
          </a:xfrm>
        </p:spPr>
        <p:txBody>
          <a:bodyPr/>
          <a:lstStyle/>
          <a:p>
            <a:r>
              <a:rPr lang="sv-SE" sz="2400" dirty="0"/>
              <a:t>START A BOOK CLUB</a:t>
            </a:r>
            <a:br>
              <a:rPr lang="sv-SE" dirty="0"/>
            </a:br>
            <a:endParaRPr lang="sv-SE" dirty="0">
              <a:cs typeface="Arial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45100" y="1355737"/>
            <a:ext cx="3365500" cy="512126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l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Gather a group of 5-6 people and borrow a book club bag.</a:t>
            </a:r>
          </a:p>
          <a:p>
            <a:pPr marL="0" indent="0" algn="l">
              <a:buNone/>
            </a:pPr>
            <a:r>
              <a:rPr lang="en-US" sz="1400" b="1" i="0" dirty="0">
                <a:solidFill>
                  <a:srgbClr val="000000"/>
                </a:solidFill>
                <a:effectLst/>
                <a:latin typeface="futura-pt"/>
              </a:rPr>
              <a:t>The books you can choose between are:</a:t>
            </a:r>
          </a:p>
          <a:p>
            <a:pPr marL="0" indent="0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Maja Lunde's</a:t>
            </a:r>
            <a:r>
              <a: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The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End of the Ocean</a:t>
            </a:r>
            <a:endParaRPr lang="en-US" sz="1400" dirty="0"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Jacqueline </a:t>
            </a:r>
            <a:r>
              <a:rPr lang="en-US" sz="14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Woodson's </a:t>
            </a:r>
            <a:r>
              <a:rPr lang="en-US" sz="1400" b="0" i="1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Red at the Bone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The bag also contains an author portrait, suggestions on how to set up your meetings, and discussion questions.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Borrow the book club bag for 4 weeks. We are happy to help you book a room at the Orkanen Library if needed.</a:t>
            </a:r>
          </a:p>
          <a:p>
            <a:pPr marL="0" indent="0" algn="l">
              <a:buNone/>
            </a:pPr>
            <a:r>
              <a:rPr lang="en-US" sz="14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Sign up your group to: </a:t>
            </a:r>
            <a:r>
              <a:rPr lang="en-US" sz="1400" b="0" i="0" u="sng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  <a:hlinkClick r:id="rId3"/>
              </a:rPr>
              <a:t>pernilla.frojdh@mau.se</a:t>
            </a:r>
            <a:endParaRPr lang="en-US" sz="1400" b="0" i="0" dirty="0">
              <a:solidFill>
                <a:srgbClr val="000000"/>
              </a:solidFill>
              <a:effectLst/>
              <a:latin typeface="Open Sans"/>
              <a:ea typeface="Open Sans"/>
              <a:cs typeface="Open Sans"/>
            </a:endParaRPr>
          </a:p>
          <a:p>
            <a:pPr marL="0" indent="0">
              <a:buNone/>
            </a:pPr>
            <a:endParaRPr lang="en-US" sz="1200" dirty="0">
              <a:cs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ED9BC8-06A4-4E07-8F66-DC66BFB90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t="1965" r="21204"/>
          <a:stretch/>
        </p:blipFill>
        <p:spPr bwMode="auto">
          <a:xfrm>
            <a:off x="422543" y="1116545"/>
            <a:ext cx="4495533" cy="462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7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22938" y="776381"/>
            <a:ext cx="2627485" cy="1942825"/>
          </a:xfrm>
        </p:spPr>
        <p:txBody>
          <a:bodyPr anchor="b">
            <a:normAutofit/>
          </a:bodyPr>
          <a:lstStyle/>
          <a:p>
            <a:r>
              <a:rPr lang="sv-SE"/>
              <a:t>WELCOME TO MALMÖ UNIVERSITY LIBRARY!</a:t>
            </a:r>
            <a:endParaRPr lang="sv-SE" noProof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DA07BF-8FC9-4CA3-89FE-04A8F86F6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145" y="3157931"/>
            <a:ext cx="3245711" cy="384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hlinkClick r:id="rId3"/>
              </a:rPr>
              <a:t>5 things you should know about the library</a:t>
            </a:r>
            <a:endParaRPr lang="en-US" sz="2000"/>
          </a:p>
        </p:txBody>
      </p:sp>
      <p:pic>
        <p:nvPicPr>
          <p:cNvPr id="15" name="Picture 15" descr="A picture containing indoor, person, floor, orange&#10;&#10;Description automatically generated">
            <a:extLst>
              <a:ext uri="{FF2B5EF4-FFF2-40B4-BE49-F238E27FC236}">
                <a16:creationId xmlns:a16="http://schemas.microsoft.com/office/drawing/2014/main" id="{A55DCC65-7A3E-4327-A252-17FC14FAD4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/>
          <a:srcRect l="39280" r="9529" b="-1"/>
          <a:stretch/>
        </p:blipFill>
        <p:spPr>
          <a:xfrm>
            <a:off x="4" y="10"/>
            <a:ext cx="5259387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2203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321F17E-4CE0-4956-B41E-4D70FDA8A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VISIT MALMÖ PUBLIC LIBRARY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16804AE-E846-4542-9F84-F13070533D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34" y="2121142"/>
            <a:ext cx="8021935" cy="279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52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1920x1080_1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Thank</a:t>
            </a:r>
            <a:r>
              <a:rPr lang="sv-SE" dirty="0"/>
              <a:t> </a:t>
            </a:r>
            <a:r>
              <a:rPr lang="sv-SE" dirty="0" err="1"/>
              <a:t>you</a:t>
            </a:r>
            <a:r>
              <a:rPr lang="sv-SE" dirty="0"/>
              <a:t>!</a:t>
            </a:r>
          </a:p>
          <a:p>
            <a:endParaRPr lang="sv-SE">
              <a:cs typeface="Arial"/>
            </a:endParaRPr>
          </a:p>
          <a:p>
            <a:r>
              <a:rPr lang="sv-SE" dirty="0">
                <a:cs typeface="Arial"/>
              </a:rPr>
              <a:t>Visit </a:t>
            </a:r>
            <a:r>
              <a:rPr lang="sv-SE" dirty="0" err="1">
                <a:cs typeface="Arial"/>
              </a:rPr>
              <a:t>us</a:t>
            </a:r>
            <a:r>
              <a:rPr lang="sv-SE" dirty="0">
                <a:cs typeface="Arial"/>
              </a:rPr>
              <a:t> at:</a:t>
            </a:r>
          </a:p>
          <a:p>
            <a:r>
              <a:rPr lang="sv-SE" sz="3600" b="0" dirty="0">
                <a:ea typeface="+mn-lt"/>
                <a:cs typeface="+mn-lt"/>
                <a:hlinkClick r:id="rId4"/>
              </a:rPr>
              <a:t>https://mau.se/en/library/</a:t>
            </a:r>
          </a:p>
        </p:txBody>
      </p:sp>
      <p:sp>
        <p:nvSpPr>
          <p:cNvPr id="2" name="ClipArt Placeholder 1"/>
          <p:cNvSpPr>
            <a:spLocks noGrp="1"/>
          </p:cNvSpPr>
          <p:nvPr>
            <p:ph type="clipArt" sz="quarter" idx="11"/>
          </p:nvPr>
        </p:nvSpPr>
        <p:spPr/>
      </p:sp>
    </p:spTree>
    <p:extLst>
      <p:ext uri="{BB962C8B-B14F-4D97-AF65-F5344CB8AC3E}">
        <p14:creationId xmlns:p14="http://schemas.microsoft.com/office/powerpoint/2010/main" val="16709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LEARN MORE ABOUT…</a:t>
            </a:r>
            <a:endParaRPr lang="sv-SE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179705" indent="-179705"/>
            <a:r>
              <a:rPr lang="en-US" sz="1800"/>
              <a:t>Malmö University       Libraries​</a:t>
            </a:r>
            <a:endParaRPr lang="en-US"/>
          </a:p>
          <a:p>
            <a:pPr marL="179705" indent="-179705"/>
            <a:r>
              <a:rPr lang="en-US" sz="1800"/>
              <a:t>Searching the library catalogue</a:t>
            </a:r>
            <a:endParaRPr lang="en-US" sz="1800">
              <a:cs typeface="Arial"/>
            </a:endParaRPr>
          </a:p>
          <a:p>
            <a:pPr marL="0" indent="0">
              <a:buNone/>
            </a:pPr>
            <a:endParaRPr lang="sv-SE" noProof="0"/>
          </a:p>
        </p:txBody>
      </p:sp>
      <p:sp>
        <p:nvSpPr>
          <p:cNvPr id="2" name="ClipArt Placeholder 1"/>
          <p:cNvSpPr>
            <a:spLocks noGrp="1"/>
          </p:cNvSpPr>
          <p:nvPr>
            <p:ph type="clipArt" sz="quarter" idx="11"/>
          </p:nvPr>
        </p:nvSpPr>
        <p:spPr/>
      </p:sp>
      <p:pic>
        <p:nvPicPr>
          <p:cNvPr id="10" name="Platshållare för bild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6535"/>
          <a:stretch>
            <a:fillRect/>
          </a:stretch>
        </p:blipFill>
        <p:spPr>
          <a:xfrm rot="5400000">
            <a:off x="3085305" y="799308"/>
            <a:ext cx="6858000" cy="5259387"/>
          </a:xfrm>
        </p:spPr>
      </p:pic>
    </p:spTree>
    <p:extLst>
      <p:ext uri="{BB962C8B-B14F-4D97-AF65-F5344CB8AC3E}">
        <p14:creationId xmlns:p14="http://schemas.microsoft.com/office/powerpoint/2010/main" val="131564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MALMÖ UNIVERSITY </a:t>
            </a:r>
            <a:br>
              <a:rPr lang="sv-SE"/>
            </a:br>
            <a:r>
              <a:rPr lang="sv-SE"/>
              <a:t>LIBRARY…</a:t>
            </a:r>
            <a:endParaRPr lang="sv-SE" noProof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dirty="0"/>
              <a:t>​…consists of three libraries, all situated within the city of Malmö: Health and Society Library, Odontology Library and Orkanen Library.​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4BC59AD4-B247-442F-B795-CD68734908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6" name="Platshållare för bild 9" descr="En bild som visar text, person, inomhus, bibliotek&#10;&#10;Automatiskt genererad beskrivning">
            <a:extLst>
              <a:ext uri="{FF2B5EF4-FFF2-40B4-BE49-F238E27FC236}">
                <a16:creationId xmlns:a16="http://schemas.microsoft.com/office/drawing/2014/main" id="{C612D0D2-EDC7-4739-8150-E707836D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r="6535"/>
          <a:stretch>
            <a:fillRect/>
          </a:stretch>
        </p:blipFill>
        <p:spPr>
          <a:xfrm rot="5400000">
            <a:off x="-800895" y="799308"/>
            <a:ext cx="6858000" cy="5259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0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922939" y="46914"/>
            <a:ext cx="2627485" cy="1468373"/>
          </a:xfrm>
        </p:spPr>
        <p:txBody>
          <a:bodyPr/>
          <a:lstStyle/>
          <a:p>
            <a:r>
              <a:rPr lang="sv-SE" sz="1800" dirty="0"/>
              <a:t>OPENING HOURS:</a:t>
            </a:r>
            <a:br>
              <a:rPr lang="sv-SE" sz="1800" dirty="0"/>
            </a:br>
            <a:endParaRPr lang="sv-SE" sz="1800" dirty="0">
              <a:cs typeface="Arial"/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922938" y="5122341"/>
            <a:ext cx="2627485" cy="9698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base">
              <a:buNone/>
            </a:pPr>
            <a:endParaRPr lang="en-US" sz="1600" dirty="0">
              <a:cs typeface="Arial"/>
            </a:endParaRPr>
          </a:p>
          <a:p>
            <a:pPr marL="0" indent="0">
              <a:buNone/>
            </a:pP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18" b="6318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C6BB8F-72A1-45F8-BA9E-6968BBA3D962}"/>
              </a:ext>
            </a:extLst>
          </p:cNvPr>
          <p:cNvSpPr txBox="1"/>
          <p:nvPr/>
        </p:nvSpPr>
        <p:spPr>
          <a:xfrm>
            <a:off x="5702063" y="1546396"/>
            <a:ext cx="2973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 err="1"/>
              <a:t>Orkanen</a:t>
            </a:r>
            <a:r>
              <a:rPr lang="en-US" b="1" dirty="0"/>
              <a:t> Library:</a:t>
            </a:r>
          </a:p>
          <a:p>
            <a:endParaRPr lang="en-US">
              <a:cs typeface="Arial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FFCE4BE3-24DD-4475-AE1B-C0BADC40E7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98011"/>
              </p:ext>
            </p:extLst>
          </p:nvPr>
        </p:nvGraphicFramePr>
        <p:xfrm>
          <a:off x="5706663" y="1924472"/>
          <a:ext cx="3093717" cy="12164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2992">
                  <a:extLst>
                    <a:ext uri="{9D8B030D-6E8A-4147-A177-3AD203B41FA5}">
                      <a16:colId xmlns:a16="http://schemas.microsoft.com/office/drawing/2014/main" val="393425120"/>
                    </a:ext>
                  </a:extLst>
                </a:gridCol>
                <a:gridCol w="1450725">
                  <a:extLst>
                    <a:ext uri="{9D8B030D-6E8A-4147-A177-3AD203B41FA5}">
                      <a16:colId xmlns:a16="http://schemas.microsoft.com/office/drawing/2014/main" val="15539069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Mon-Thu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08:00-20:00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37085"/>
                  </a:ext>
                </a:extLst>
              </a:tr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Friday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08:00-17:00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469725"/>
                  </a:ext>
                </a:extLst>
              </a:tr>
              <a:tr h="423993">
                <a:tc>
                  <a:txBody>
                    <a:bodyPr/>
                    <a:lstStyle/>
                    <a:p>
                      <a:r>
                        <a:rPr lang="en-US" dirty="0"/>
                        <a:t>Saturday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11:00-16:00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46738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42721C2A-90D7-412C-9585-8B6E502C7DE6}"/>
              </a:ext>
            </a:extLst>
          </p:cNvPr>
          <p:cNvSpPr txBox="1"/>
          <p:nvPr/>
        </p:nvSpPr>
        <p:spPr>
          <a:xfrm>
            <a:off x="5702062" y="3137288"/>
            <a:ext cx="315292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Health &amp; Society Library:</a:t>
            </a:r>
          </a:p>
          <a:p>
            <a:endParaRPr lang="en-US" dirty="0">
              <a:cs typeface="Arial"/>
            </a:endParaRP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77C50383-563C-4129-8190-47705F122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749580"/>
              </p:ext>
            </p:extLst>
          </p:nvPr>
        </p:nvGraphicFramePr>
        <p:xfrm>
          <a:off x="5746590" y="3593427"/>
          <a:ext cx="3185156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1553">
                  <a:extLst>
                    <a:ext uri="{9D8B030D-6E8A-4147-A177-3AD203B41FA5}">
                      <a16:colId xmlns:a16="http://schemas.microsoft.com/office/drawing/2014/main" val="393425120"/>
                    </a:ext>
                  </a:extLst>
                </a:gridCol>
                <a:gridCol w="1493603">
                  <a:extLst>
                    <a:ext uri="{9D8B030D-6E8A-4147-A177-3AD203B41FA5}">
                      <a16:colId xmlns:a16="http://schemas.microsoft.com/office/drawing/2014/main" val="15539069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Mon-Fri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10:00-16:00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3708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FC0FFE1F-1A2F-4983-9314-DF0DE4904832}"/>
              </a:ext>
            </a:extLst>
          </p:cNvPr>
          <p:cNvSpPr txBox="1"/>
          <p:nvPr/>
        </p:nvSpPr>
        <p:spPr>
          <a:xfrm>
            <a:off x="5702061" y="3989939"/>
            <a:ext cx="297323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Odontology Library:</a:t>
            </a:r>
          </a:p>
          <a:p>
            <a:endParaRPr lang="en-US" dirty="0">
              <a:cs typeface="Arial"/>
            </a:endParaRPr>
          </a:p>
        </p:txBody>
      </p:sp>
      <p:graphicFrame>
        <p:nvGraphicFramePr>
          <p:cNvPr id="14" name="Table 8">
            <a:extLst>
              <a:ext uri="{FF2B5EF4-FFF2-40B4-BE49-F238E27FC236}">
                <a16:creationId xmlns:a16="http://schemas.microsoft.com/office/drawing/2014/main" id="{4A55B65C-D127-480B-BC43-36F806FA4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327835"/>
              </p:ext>
            </p:extLst>
          </p:nvPr>
        </p:nvGraphicFramePr>
        <p:xfrm>
          <a:off x="5735414" y="4358020"/>
          <a:ext cx="3185156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1553">
                  <a:extLst>
                    <a:ext uri="{9D8B030D-6E8A-4147-A177-3AD203B41FA5}">
                      <a16:colId xmlns:a16="http://schemas.microsoft.com/office/drawing/2014/main" val="393425120"/>
                    </a:ext>
                  </a:extLst>
                </a:gridCol>
                <a:gridCol w="1493603">
                  <a:extLst>
                    <a:ext uri="{9D8B030D-6E8A-4147-A177-3AD203B41FA5}">
                      <a16:colId xmlns:a16="http://schemas.microsoft.com/office/drawing/2014/main" val="1553906959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r>
                        <a:rPr lang="en-US" dirty="0"/>
                        <a:t>Mon-Fri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10:00-14:00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37085"/>
                  </a:ext>
                </a:extLst>
              </a:tr>
            </a:tbl>
          </a:graphicData>
        </a:graphic>
      </p:graphicFrame>
      <p:graphicFrame>
        <p:nvGraphicFramePr>
          <p:cNvPr id="11" name="Table 8">
            <a:extLst>
              <a:ext uri="{FF2B5EF4-FFF2-40B4-BE49-F238E27FC236}">
                <a16:creationId xmlns:a16="http://schemas.microsoft.com/office/drawing/2014/main" id="{EBF11B4F-A128-4B57-B93D-6820860583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1556816"/>
              </p:ext>
            </p:extLst>
          </p:nvPr>
        </p:nvGraphicFramePr>
        <p:xfrm>
          <a:off x="5435600" y="5004351"/>
          <a:ext cx="4140200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8752">
                  <a:extLst>
                    <a:ext uri="{9D8B030D-6E8A-4147-A177-3AD203B41FA5}">
                      <a16:colId xmlns:a16="http://schemas.microsoft.com/office/drawing/2014/main" val="393425120"/>
                    </a:ext>
                  </a:extLst>
                </a:gridCol>
                <a:gridCol w="1941448">
                  <a:extLst>
                    <a:ext uri="{9D8B030D-6E8A-4147-A177-3AD203B41FA5}">
                      <a16:colId xmlns:a16="http://schemas.microsoft.com/office/drawing/2014/main" val="1553906959"/>
                    </a:ext>
                  </a:extLst>
                </a:gridCol>
              </a:tblGrid>
              <a:tr h="210269">
                <a:tc>
                  <a:txBody>
                    <a:bodyPr/>
                    <a:lstStyle/>
                    <a:p>
                      <a:r>
                        <a:rPr lang="en-US" b="1" dirty="0"/>
                        <a:t>Extended opening hours for students </a:t>
                      </a:r>
                      <a:r>
                        <a:rPr lang="en-US" b="1"/>
                        <a:t>&amp; staff, </a:t>
                      </a:r>
                      <a:endParaRPr lang="en-US" b="1" dirty="0"/>
                    </a:p>
                    <a:p>
                      <a:r>
                        <a:rPr lang="en-US" b="1" dirty="0"/>
                        <a:t>HS and OD: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dirty="0"/>
                        <a:t>All days:</a:t>
                      </a:r>
                    </a:p>
                    <a:p>
                      <a:pPr lvl="0">
                        <a:buNone/>
                      </a:pPr>
                      <a:r>
                        <a:rPr lang="en-US" dirty="0"/>
                        <a:t>6:00-22:00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370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643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LIBRARY CARD</a:t>
            </a:r>
            <a:endParaRPr lang="sv-SE" sz="20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9430" y="2218175"/>
            <a:ext cx="4365450" cy="384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/>
              <a:t>Your multicard is automatically registered as your library card.</a:t>
            </a:r>
            <a:endParaRPr lang="sv-SE" sz="24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0E852AD-751A-4583-B537-7F0E6D3F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450" y="2218175"/>
            <a:ext cx="211455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3A99325C-38A7-469E-94AE-F05F634D52D3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4169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412345" y="453831"/>
            <a:ext cx="4441371" cy="590731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fontAlgn="base">
              <a:buNone/>
            </a:pPr>
            <a:endParaRPr lang="en-US" sz="2800" dirty="0"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cs typeface="Arial"/>
              </a:rPr>
              <a:t>Our libraries are not traditional quiet libraires – ok to work in groups</a:t>
            </a:r>
            <a:endParaRPr lang="en-US" dirty="0"/>
          </a:p>
          <a:p>
            <a:pPr marL="0" indent="0" fontAlgn="base">
              <a:buNone/>
            </a:pPr>
            <a:r>
              <a:rPr lang="en-US" sz="2800" dirty="0"/>
              <a:t>Quiet zones</a:t>
            </a:r>
            <a:r>
              <a:rPr lang="sv-SE" sz="2800" dirty="0"/>
              <a:t>​, </a:t>
            </a:r>
            <a:r>
              <a:rPr lang="sv-SE" sz="2800" dirty="0" err="1"/>
              <a:t>quiet</a:t>
            </a:r>
            <a:r>
              <a:rPr lang="sv-SE" sz="2800" dirty="0"/>
              <a:t> </a:t>
            </a:r>
            <a:r>
              <a:rPr lang="sv-SE" sz="2800" dirty="0" err="1"/>
              <a:t>reading</a:t>
            </a:r>
            <a:r>
              <a:rPr lang="sv-SE" sz="2800" dirty="0"/>
              <a:t> </a:t>
            </a:r>
            <a:r>
              <a:rPr lang="sv-SE" sz="2800" dirty="0" err="1"/>
              <a:t>room</a:t>
            </a:r>
            <a:r>
              <a:rPr lang="sv-SE" sz="2800" dirty="0"/>
              <a:t> at Orkanen </a:t>
            </a:r>
            <a:r>
              <a:rPr lang="sv-SE" sz="2800" dirty="0" err="1"/>
              <a:t>Library</a:t>
            </a:r>
            <a:r>
              <a:rPr lang="sv-SE" sz="2800" dirty="0"/>
              <a:t> </a:t>
            </a:r>
            <a:br>
              <a:rPr lang="sv-SE" sz="2800" dirty="0"/>
            </a:br>
            <a:br>
              <a:rPr lang="sv-SE" sz="2800" dirty="0"/>
            </a:br>
            <a:r>
              <a:rPr lang="en-US" sz="2800" dirty="0"/>
              <a:t>Fika and cold food allowed in the library café, but not hot food.</a:t>
            </a:r>
            <a:endParaRPr lang="sv-SE" sz="2800" dirty="0">
              <a:cs typeface="Arial"/>
            </a:endParaRPr>
          </a:p>
          <a:p>
            <a:pPr marL="0" indent="0">
              <a:buNone/>
            </a:pPr>
            <a:r>
              <a:rPr lang="en-US" sz="2800" dirty="0"/>
              <a:t>In the rest of the library eating is not allowed.</a:t>
            </a:r>
            <a:r>
              <a:rPr lang="sv-SE" sz="2800" dirty="0"/>
              <a:t>​</a:t>
            </a:r>
            <a:endParaRPr lang="sv-SE" sz="2000" dirty="0">
              <a:cs typeface="Arial"/>
            </a:endParaRP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Stationary computers</a:t>
            </a:r>
          </a:p>
          <a:p>
            <a:pPr marL="0" indent="0">
              <a:buNone/>
            </a:pPr>
            <a:r>
              <a:rPr lang="en-US" sz="2800" dirty="0">
                <a:ea typeface="+mn-lt"/>
                <a:cs typeface="+mn-lt"/>
              </a:rPr>
              <a:t>Printers &amp; photocopiers (scanners)</a:t>
            </a:r>
          </a:p>
          <a:p>
            <a:pPr marL="0" indent="0">
              <a:buNone/>
            </a:pPr>
            <a:r>
              <a:rPr lang="en-US" sz="2800" dirty="0" err="1">
                <a:ea typeface="+mn-lt"/>
                <a:cs typeface="+mn-lt"/>
              </a:rPr>
              <a:t>Wifi</a:t>
            </a:r>
            <a:endParaRPr lang="en-US" sz="2800" dirty="0">
              <a:ea typeface="+mn-lt"/>
              <a:cs typeface="+mn-lt"/>
            </a:endParaRPr>
          </a:p>
          <a:p>
            <a:pPr marL="0" indent="0">
              <a:buNone/>
            </a:pPr>
            <a:r>
              <a:rPr lang="en-US" sz="2800" dirty="0">
                <a:cs typeface="Arial"/>
              </a:rPr>
              <a:t>Information desk and IT-support</a:t>
            </a:r>
            <a:endParaRPr lang="sv-SE" dirty="0"/>
          </a:p>
          <a:p>
            <a:pPr marL="0" indent="0" fontAlgn="base">
              <a:buNone/>
            </a:pPr>
            <a:r>
              <a:rPr lang="en-US" sz="1800" dirty="0"/>
              <a:t>​</a:t>
            </a:r>
            <a:br>
              <a:rPr lang="en-US" sz="1800" dirty="0"/>
            </a:br>
            <a:endParaRPr lang="en-US" sz="1800" dirty="0">
              <a:cs typeface="Arial"/>
            </a:endParaRPr>
          </a:p>
          <a:p>
            <a:pPr marL="0" indent="0" fontAlgn="base">
              <a:buNone/>
            </a:pPr>
            <a:endParaRPr lang="en-US" sz="1800" dirty="0"/>
          </a:p>
          <a:p>
            <a:pPr marL="0" indent="0" fontAlgn="base">
              <a:buNone/>
            </a:pPr>
            <a:endParaRPr lang="en-US" sz="1800" dirty="0"/>
          </a:p>
          <a:p>
            <a:pPr marL="0" indent="0">
              <a:buNone/>
            </a:pPr>
            <a:endParaRPr lang="sv-SE" sz="1800" dirty="0">
              <a:cs typeface="Arial"/>
            </a:endParaRPr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1" t="6535" r="13070" b="6535"/>
          <a:stretch/>
        </p:blipFill>
        <p:spPr>
          <a:xfrm>
            <a:off x="14523" y="0"/>
            <a:ext cx="4107543" cy="6858000"/>
          </a:xfrm>
        </p:spPr>
      </p:pic>
    </p:spTree>
    <p:extLst>
      <p:ext uri="{BB962C8B-B14F-4D97-AF65-F5344CB8AC3E}">
        <p14:creationId xmlns:p14="http://schemas.microsoft.com/office/powerpoint/2010/main" val="22957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5CCD61-7EA7-4B52-8A45-04583855E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THE STUDY ENVIRONMENT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B7A9F4C6-6C10-4835-B09C-99D28763A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629" y="1781175"/>
            <a:ext cx="6246358" cy="42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61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1633539-0854-4521-8A2F-16EDCB78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6" y="781957"/>
            <a:ext cx="8056158" cy="5691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81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MAU — Svenska">
  <a:themeElements>
    <a:clrScheme name="MAU">
      <a:dk1>
        <a:srgbClr val="000000"/>
      </a:dk1>
      <a:lt1>
        <a:sysClr val="window" lastClr="FFFFFF"/>
      </a:lt1>
      <a:dk2>
        <a:srgbClr val="60646C"/>
      </a:dk2>
      <a:lt2>
        <a:srgbClr val="E2E5E5"/>
      </a:lt2>
      <a:accent1>
        <a:srgbClr val="DA0123"/>
      </a:accent1>
      <a:accent2>
        <a:srgbClr val="342664"/>
      </a:accent2>
      <a:accent3>
        <a:srgbClr val="16A191"/>
      </a:accent3>
      <a:accent4>
        <a:srgbClr val="FEDC09"/>
      </a:accent4>
      <a:accent5>
        <a:srgbClr val="D8D4E7"/>
      </a:accent5>
      <a:accent6>
        <a:srgbClr val="D8EAE9"/>
      </a:accent6>
      <a:hlink>
        <a:srgbClr val="000000"/>
      </a:hlink>
      <a:folHlink>
        <a:srgbClr val="000000"/>
      </a:folHlink>
    </a:clrScheme>
    <a:fontScheme name="MAU">
      <a:maj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BED6117000554187728101E540F377" ma:contentTypeVersion="20" ma:contentTypeDescription="Create a new document." ma:contentTypeScope="" ma:versionID="5de950a7fded9fea825d4f95607e0314">
  <xsd:schema xmlns:xsd="http://www.w3.org/2001/XMLSchema" xmlns:xs="http://www.w3.org/2001/XMLSchema" xmlns:p="http://schemas.microsoft.com/office/2006/metadata/properties" xmlns:ns2="09b4a3f8-628f-4944-9d3e-51cbd7da653d" xmlns:ns3="e69479b5-8feb-4020-9e20-781b241b4ca2" targetNamespace="http://schemas.microsoft.com/office/2006/metadata/properties" ma:root="true" ma:fieldsID="0ba1681eccacd2391c9764b2d119623e" ns2:_="" ns3:_="">
    <xsd:import namespace="09b4a3f8-628f-4944-9d3e-51cbd7da653d"/>
    <xsd:import namespace="e69479b5-8feb-4020-9e20-781b241b4ca2"/>
    <xsd:element name="properties">
      <xsd:complexType>
        <xsd:sequence>
          <xsd:element name="documentManagement">
            <xsd:complexType>
              <xsd:all>
                <xsd:element ref="ns2:Dokumenttyp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Taggar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b4a3f8-628f-4944-9d3e-51cbd7da653d" elementFormDefault="qualified">
    <xsd:import namespace="http://schemas.microsoft.com/office/2006/documentManagement/types"/>
    <xsd:import namespace="http://schemas.microsoft.com/office/infopath/2007/PartnerControls"/>
    <xsd:element name="Dokumenttyp" ma:index="1" nillable="true" ma:displayName="Dokumenttyp" ma:default="-" ma:format="Dropdown" ma:indexed="true" ma:internalName="Dokumenttyp">
      <xsd:simpleType>
        <xsd:restriction base="dms:Choice">
          <xsd:enumeration value="-"/>
          <xsd:enumeration value="Handlingsplan"/>
          <xsd:enumeration value="Minnesanteckning"/>
          <xsd:enumeration value="Rapport"/>
          <xsd:enumeration value="Manual"/>
        </xsd:restriction>
      </xsd:simpleType>
    </xsd:element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6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7" nillable="true" ma:displayName="MediaServiceLocation" ma:description="" ma:internalName="MediaServiceLocation" ma:readOnly="true">
      <xsd:simpleType>
        <xsd:restriction base="dms:Text"/>
      </xsd:simpleType>
    </xsd:element>
    <xsd:element name="Taggar" ma:index="18" nillable="true" ma:displayName="Taggar" ma:internalName="Taggar">
      <xsd:simpleType>
        <xsd:restriction base="dms:Text">
          <xsd:maxLength value="255"/>
        </xsd:restriction>
      </xsd:simpleType>
    </xsd:element>
    <xsd:element name="MediaServiceOCR" ma:index="1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5791678-e238-4569-b23e-57f6e541a4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479b5-8feb-4020-9e20-781b241b4ca2" elementFormDefault="qualified">
    <xsd:import namespace="http://schemas.microsoft.com/office/2006/documentManagement/types"/>
    <xsd:import namespace="http://schemas.microsoft.com/office/infopath/2007/PartnerControls"/>
    <xsd:element name="SharedWithUsers" ma:index="5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6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7" nillable="true" ma:displayName="Last Shared By User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8" nillable="true" ma:displayName="Last Shared By Time" ma:description="" ma:internalName="LastSharedByTime" ma:readOnly="true">
      <xsd:simpleType>
        <xsd:restriction base="dms:DateTime"/>
      </xsd:simpleType>
    </xsd:element>
    <xsd:element name="TaxCatchAll" ma:index="27" nillable="true" ma:displayName="Taxonomy Catch All Column" ma:hidden="true" ma:list="{18a83019-8046-4af0-96ac-497ae0f5bd5b}" ma:internalName="TaxCatchAll" ma:showField="CatchAllData" ma:web="e69479b5-8feb-4020-9e20-781b241b4c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kumenttyp xmlns="09b4a3f8-628f-4944-9d3e-51cbd7da653d">-</Dokumenttyp>
    <Taggar xmlns="09b4a3f8-628f-4944-9d3e-51cbd7da653d" xsi:nil="true"/>
    <lcf76f155ced4ddcb4097134ff3c332f xmlns="09b4a3f8-628f-4944-9d3e-51cbd7da653d">
      <Terms xmlns="http://schemas.microsoft.com/office/infopath/2007/PartnerControls"/>
    </lcf76f155ced4ddcb4097134ff3c332f>
    <TaxCatchAll xmlns="e69479b5-8feb-4020-9e20-781b241b4ca2" xsi:nil="true"/>
  </documentManagement>
</p:properties>
</file>

<file path=customXml/itemProps1.xml><?xml version="1.0" encoding="utf-8"?>
<ds:datastoreItem xmlns:ds="http://schemas.openxmlformats.org/officeDocument/2006/customXml" ds:itemID="{4CA54FCB-1704-4CAE-AA48-0F1C5BB4DD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b4a3f8-628f-4944-9d3e-51cbd7da653d"/>
    <ds:schemaRef ds:uri="e69479b5-8feb-4020-9e20-781b241b4c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09b4a3f8-628f-4944-9d3e-51cbd7da653d"/>
    <ds:schemaRef ds:uri="http://www.w3.org/XML/1998/namespace"/>
    <ds:schemaRef ds:uri="http://purl.org/dc/dcmitype/"/>
    <ds:schemaRef ds:uri="e69479b5-8feb-4020-9e20-781b241b4ca2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950</Words>
  <Application>Microsoft Office PowerPoint</Application>
  <PresentationFormat>Bildspel på skärmen (4:3)</PresentationFormat>
  <Paragraphs>147</Paragraphs>
  <Slides>21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21</vt:i4>
      </vt:variant>
    </vt:vector>
  </HeadingPairs>
  <TitlesOfParts>
    <vt:vector size="22" baseType="lpstr">
      <vt:lpstr>MAU — Svenska</vt:lpstr>
      <vt:lpstr>LIBRARY INFORMATION for INTERNATIONAL &amp; EXCHANGE STUDENTS</vt:lpstr>
      <vt:lpstr>WELCOME TO MALMÖ UNIVERSITY LIBRARY!</vt:lpstr>
      <vt:lpstr>LEARN MORE ABOUT…</vt:lpstr>
      <vt:lpstr>MALMÖ UNIVERSITY  LIBRARY…</vt:lpstr>
      <vt:lpstr>OPENING HOURS: </vt:lpstr>
      <vt:lpstr>LIBRARY CARD</vt:lpstr>
      <vt:lpstr>PowerPoint-presentation</vt:lpstr>
      <vt:lpstr>THE STUDY ENVIRONMENT</vt:lpstr>
      <vt:lpstr>PowerPoint-presentation</vt:lpstr>
      <vt:lpstr>SILENT ROOM</vt:lpstr>
      <vt:lpstr>BOOK GROUP ROOMS AT ORKANEN  LIBRARY</vt:lpstr>
      <vt:lpstr>LIBRARY COLLECTION</vt:lpstr>
      <vt:lpstr>LIBRARY  REGULATIONS</vt:lpstr>
      <vt:lpstr>FINDING BOOKS AND ARTICLES​ www.mau.se/en/library</vt:lpstr>
      <vt:lpstr>LIBRARY SERVICES</vt:lpstr>
      <vt:lpstr>TALKING BOOKS </vt:lpstr>
      <vt:lpstr>PowerPoint-presentation</vt:lpstr>
      <vt:lpstr>THE STUDENT ART GALLERY</vt:lpstr>
      <vt:lpstr>START A BOOK CLUB </vt:lpstr>
      <vt:lpstr>VISIT MALMÖ PUBLIC LIBRARY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Titel på din PowerPoint</dc:title>
  <dc:creator>Karin Lundin</dc:creator>
  <cp:lastModifiedBy>Karin Lundin</cp:lastModifiedBy>
  <cp:revision>179</cp:revision>
  <dcterms:modified xsi:type="dcterms:W3CDTF">2022-08-19T12:00:24Z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0x01010077BED6117000554187728101E540F377</vt:lpwstr>
  </property>
  <property fmtid="{D5CDD505-2E9C-101B-9397-08002B2CF9AE}" pid="3" name="MediaServiceImageTags">
    <vt:lpwstr/>
  </property>
</Properties>
</file>